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4"/>
  </p:sldMasterIdLst>
  <p:notesMasterIdLst>
    <p:notesMasterId r:id="rId44"/>
  </p:notesMasterIdLst>
  <p:handoutMasterIdLst>
    <p:handoutMasterId r:id="rId45"/>
  </p:handoutMasterIdLst>
  <p:sldIdLst>
    <p:sldId id="2865" r:id="rId5"/>
    <p:sldId id="2866" r:id="rId6"/>
    <p:sldId id="2815" r:id="rId7"/>
    <p:sldId id="1139" r:id="rId8"/>
    <p:sldId id="2816" r:id="rId9"/>
    <p:sldId id="323" r:id="rId10"/>
    <p:sldId id="2867" r:id="rId11"/>
    <p:sldId id="329" r:id="rId12"/>
    <p:sldId id="331" r:id="rId13"/>
    <p:sldId id="2877" r:id="rId14"/>
    <p:sldId id="1236" r:id="rId15"/>
    <p:sldId id="1267" r:id="rId16"/>
    <p:sldId id="1247" r:id="rId17"/>
    <p:sldId id="345" r:id="rId18"/>
    <p:sldId id="1263" r:id="rId19"/>
    <p:sldId id="2878" r:id="rId20"/>
    <p:sldId id="2879" r:id="rId21"/>
    <p:sldId id="2870" r:id="rId22"/>
    <p:sldId id="2869" r:id="rId23"/>
    <p:sldId id="1262" r:id="rId24"/>
    <p:sldId id="1238" r:id="rId25"/>
    <p:sldId id="1265" r:id="rId26"/>
    <p:sldId id="2872" r:id="rId27"/>
    <p:sldId id="1258" r:id="rId28"/>
    <p:sldId id="2880" r:id="rId29"/>
    <p:sldId id="2881" r:id="rId30"/>
    <p:sldId id="2883" r:id="rId31"/>
    <p:sldId id="2884" r:id="rId32"/>
    <p:sldId id="338" r:id="rId33"/>
    <p:sldId id="2868" r:id="rId34"/>
    <p:sldId id="1243" r:id="rId35"/>
    <p:sldId id="1244" r:id="rId36"/>
    <p:sldId id="365" r:id="rId37"/>
    <p:sldId id="896" r:id="rId38"/>
    <p:sldId id="2871" r:id="rId39"/>
    <p:sldId id="2873" r:id="rId40"/>
    <p:sldId id="2874" r:id="rId41"/>
    <p:sldId id="2875" r:id="rId42"/>
    <p:sldId id="2876" r:id="rId43"/>
  </p:sldIdLst>
  <p:sldSz cx="12192000" cy="6858000"/>
  <p:notesSz cx="6858000" cy="9144000"/>
  <p:custDataLst>
    <p:tags r:id="rId4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4" orient="horz" pos="3840">
          <p15:clr>
            <a:srgbClr val="A4A3A4"/>
          </p15:clr>
        </p15:guide>
        <p15:guide id="5" pos="3840">
          <p15:clr>
            <a:srgbClr val="A4A3A4"/>
          </p15:clr>
        </p15:guide>
        <p15:guide id="6" pos="384">
          <p15:clr>
            <a:srgbClr val="A4A3A4"/>
          </p15:clr>
        </p15:guide>
        <p15:guide id="7" pos="7296">
          <p15:clr>
            <a:srgbClr val="A4A3A4"/>
          </p15:clr>
        </p15:guide>
        <p15:guide id="8" orient="horz" pos="9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7F362A-B657-42B9-A146-2E5F337F6E03}" v="5" dt="2019-11-13T14:27:41.478"/>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43" autoAdjust="0"/>
    <p:restoredTop sz="88138" autoAdjust="0"/>
  </p:normalViewPr>
  <p:slideViewPr>
    <p:cSldViewPr snapToGrid="0">
      <p:cViewPr varScale="1">
        <p:scale>
          <a:sx n="63" d="100"/>
          <a:sy n="63" d="100"/>
        </p:scale>
        <p:origin x="736" y="52"/>
      </p:cViewPr>
      <p:guideLst>
        <p:guide orient="horz" pos="2160"/>
        <p:guide orient="horz" pos="3840"/>
        <p:guide pos="3840"/>
        <p:guide pos="384"/>
        <p:guide pos="7296"/>
        <p:guide orient="horz" pos="960"/>
      </p:guideLst>
    </p:cSldViewPr>
  </p:slideViewPr>
  <p:notesTextViewPr>
    <p:cViewPr>
      <p:scale>
        <a:sx n="1" d="1"/>
        <a:sy n="1" d="1"/>
      </p:scale>
      <p:origin x="0" y="0"/>
    </p:cViewPr>
  </p:notesTextViewPr>
  <p:sorterViewPr>
    <p:cViewPr>
      <p:scale>
        <a:sx n="70" d="100"/>
        <a:sy n="70" d="100"/>
      </p:scale>
      <p:origin x="0" y="-10020"/>
    </p:cViewPr>
  </p:sorterViewPr>
  <p:notesViewPr>
    <p:cSldViewPr snapToGrid="0">
      <p:cViewPr varScale="1">
        <p:scale>
          <a:sx n="88" d="100"/>
          <a:sy n="88" d="100"/>
        </p:scale>
        <p:origin x="3822"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Fulop" userId="71ead94d-8fba-4c61-8160-a996cffe4f27" providerId="ADAL" clId="{887F362A-B657-42B9-A146-2E5F337F6E03}"/>
    <pc:docChg chg="addSld delSld modSld">
      <pc:chgData name="Andrea Fulop" userId="71ead94d-8fba-4c61-8160-a996cffe4f27" providerId="ADAL" clId="{887F362A-B657-42B9-A146-2E5F337F6E03}" dt="2019-11-13T14:27:41.477" v="3"/>
      <pc:docMkLst>
        <pc:docMk/>
      </pc:docMkLst>
      <pc:sldChg chg="add del">
        <pc:chgData name="Andrea Fulop" userId="71ead94d-8fba-4c61-8160-a996cffe4f27" providerId="ADAL" clId="{887F362A-B657-42B9-A146-2E5F337F6E03}" dt="2019-11-13T14:27:22.837" v="2"/>
        <pc:sldMkLst>
          <pc:docMk/>
          <pc:sldMk cId="1051002335" sldId="338"/>
        </pc:sldMkLst>
      </pc:sldChg>
      <pc:sldChg chg="modTransition">
        <pc:chgData name="Andrea Fulop" userId="71ead94d-8fba-4c61-8160-a996cffe4f27" providerId="ADAL" clId="{887F362A-B657-42B9-A146-2E5F337F6E03}" dt="2019-11-13T14:27:41.477" v="3"/>
        <pc:sldMkLst>
          <pc:docMk/>
          <pc:sldMk cId="845383983" sldId="2877"/>
        </pc:sldMkLst>
      </pc:sldChg>
      <pc:sldChg chg="add del">
        <pc:chgData name="Andrea Fulop" userId="71ead94d-8fba-4c61-8160-a996cffe4f27" providerId="ADAL" clId="{887F362A-B657-42B9-A146-2E5F337F6E03}" dt="2019-11-13T14:27:22.837" v="2"/>
        <pc:sldMkLst>
          <pc:docMk/>
          <pc:sldMk cId="1627757805" sldId="2883"/>
        </pc:sldMkLst>
      </pc:sldChg>
      <pc:sldChg chg="add del">
        <pc:chgData name="Andrea Fulop" userId="71ead94d-8fba-4c61-8160-a996cffe4f27" providerId="ADAL" clId="{887F362A-B657-42B9-A146-2E5F337F6E03}" dt="2019-11-13T14:27:22.837" v="2"/>
        <pc:sldMkLst>
          <pc:docMk/>
          <pc:sldMk cId="1270052507" sldId="288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t>11/13/2019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t>‹#›</a:t>
            </a:fld>
            <a:endParaRPr dirty="0"/>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atin typeface="+mn-lt"/>
              </a:defRPr>
            </a:lvl1pPr>
          </a:lstStyle>
          <a:p>
            <a:endParaRPr lang="en-US" dirty="0"/>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atin typeface="+mn-lt"/>
              </a:defRPr>
            </a:lvl1pPr>
          </a:lstStyle>
          <a:p>
            <a:fld id="{5BFEAE42-E3FE-4405-B7FC-4425D05B92A0}" type="slidenum">
              <a:rPr lang="en-US" smtClean="0"/>
              <a:pPr/>
              <a:t>‹#›</a:t>
            </a:fld>
            <a:endParaRPr lang="en-US" dirty="0"/>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MetricHPE Light" panose="020B0303030202060203" pitchFamily="34" charset="0"/>
      <a:buChar char=" "/>
      <a:defRPr sz="1100" kern="1200">
        <a:solidFill>
          <a:schemeClr val="tx1"/>
        </a:solidFill>
        <a:latin typeface="+mn-lt"/>
        <a:ea typeface="+mn-ea"/>
        <a:cs typeface="+mn-cs"/>
      </a:defRPr>
    </a:lvl1pPr>
    <a:lvl2pPr marL="228600" indent="-137160" algn="l" defTabSz="914400" rtl="0" eaLnBrk="1" latinLnBrk="0" hangingPunct="1">
      <a:spcBef>
        <a:spcPts val="600"/>
      </a:spcBef>
      <a:buFont typeface="MetricHPE Light" panose="020B0303030202060203" pitchFamily="34" charset="0"/>
      <a:buChar char="–"/>
      <a:defRPr sz="1050" kern="1200">
        <a:solidFill>
          <a:schemeClr val="tx1"/>
        </a:solidFill>
        <a:latin typeface="+mn-lt"/>
        <a:ea typeface="+mn-ea"/>
        <a:cs typeface="+mn-cs"/>
      </a:defRPr>
    </a:lvl2pPr>
    <a:lvl3pPr marL="365760" indent="-109728" algn="l" defTabSz="914400" rtl="0" eaLnBrk="1" latinLnBrk="0" hangingPunct="1">
      <a:spcBef>
        <a:spcPts val="600"/>
      </a:spcBef>
      <a:buFont typeface="MetricHPE Light" panose="020B0303030202060203" pitchFamily="34" charset="0"/>
      <a:buChar char="–"/>
      <a:defRPr sz="1000" kern="1200">
        <a:solidFill>
          <a:schemeClr val="tx1"/>
        </a:solidFill>
        <a:latin typeface="+mn-lt"/>
        <a:ea typeface="+mn-ea"/>
        <a:cs typeface="+mn-cs"/>
      </a:defRPr>
    </a:lvl3pPr>
    <a:lvl4pPr marL="548640" indent="-109728" algn="l" defTabSz="914400" rtl="0" eaLnBrk="1" latinLnBrk="0" hangingPunct="1">
      <a:spcBef>
        <a:spcPts val="600"/>
      </a:spcBef>
      <a:buFont typeface="MetricHPE Light" panose="020B0303030202060203" pitchFamily="34" charset="0"/>
      <a:buChar char="–"/>
      <a:defRPr sz="900" kern="1200">
        <a:solidFill>
          <a:schemeClr val="tx1"/>
        </a:solidFill>
        <a:latin typeface="+mn-lt"/>
        <a:ea typeface="+mn-ea"/>
        <a:cs typeface="+mn-cs"/>
      </a:defRPr>
    </a:lvl4pPr>
    <a:lvl5pPr marL="731520" indent="-109728" algn="l" defTabSz="914400" rtl="0" eaLnBrk="1" latinLnBrk="0" hangingPunct="1">
      <a:spcBef>
        <a:spcPts val="600"/>
      </a:spcBef>
      <a:buFont typeface="MetricHPE Light" panose="020B0303030202060203"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hpe.com/us/en/servers/gen10-server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a:ln>
                <a:noFill/>
              </a:ln>
              <a:solidFill>
                <a:prstClr val="black"/>
              </a:solidFill>
              <a:effectLst/>
              <a:uLnTx/>
              <a:uFillTx/>
              <a:latin typeface="MetricHPE"/>
              <a:ea typeface="+mn-ea"/>
              <a:cs typeface="+mn-cs"/>
            </a:endParaRPr>
          </a:p>
        </p:txBody>
      </p:sp>
    </p:spTree>
    <p:extLst>
      <p:ext uri="{BB962C8B-B14F-4D97-AF65-F5344CB8AC3E}">
        <p14:creationId xmlns:p14="http://schemas.microsoft.com/office/powerpoint/2010/main" val="2812922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32500" lnSpcReduction="20000"/>
          </a:bodyPr>
          <a:lstStyle/>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0" baseline="0" dirty="0"/>
              <a:t>They also help you keep things simple, secure, and affordable.</a:t>
            </a:r>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b="0" baseline="0" dirty="0"/>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0" baseline="0" dirty="0"/>
              <a:t>Most SMB customers are not IT-savvy, and they rely completely on their Partners. Our job at HPE is to make it easy on our Partners to deploy solutions that deliver these outcomes. HPE Small Business Solutions capture best practices and incorporate the latest technologies that are optimized for top SMB use cases. The solutions are targeted to enable Partners to deploy solutions at reduced cost and increase customer SLAs, which results in increased margin and higher customer retention. Partners are looking to get greater efficiencies from their employees. HPE Small Business Solutions are accompanied by a solution guide and training materials that can be easily consumed. </a:t>
            </a:r>
            <a:endParaRPr lang="en-US" dirty="0"/>
          </a:p>
          <a:p>
            <a:endParaRPr lang="en-US" b="0" dirty="0"/>
          </a:p>
          <a:p>
            <a:pPr marL="9144" indent="0">
              <a:buNone/>
            </a:pPr>
            <a:r>
              <a:rPr lang="en-US" b="0" dirty="0"/>
              <a:t>These configured and validated solutions are prescriptive yet highly customizable, making them easy for Partners to sell. They are also designed to be simple, secure, and affordable, which brings a host of benefits both for customers and Partners. </a:t>
            </a:r>
          </a:p>
          <a:p>
            <a:endParaRPr lang="en-US" b="1" dirty="0"/>
          </a:p>
          <a:p>
            <a:pPr marL="9144" indent="0">
              <a:buNone/>
            </a:pPr>
            <a:r>
              <a:rPr lang="en-US" b="1" dirty="0"/>
              <a:t>Main points:</a:t>
            </a:r>
          </a:p>
          <a:p>
            <a:endParaRPr lang="en-US" dirty="0"/>
          </a:p>
          <a:p>
            <a:pPr marL="9144" indent="0" rtl="0" eaLnBrk="1" fontAlgn="ctr" latinLnBrk="0" hangingPunct="1">
              <a:buNone/>
            </a:pPr>
            <a:r>
              <a:rPr lang="en-US" sz="1050" b="1" i="0" u="none" strike="noStrike" kern="1200" dirty="0">
                <a:solidFill>
                  <a:schemeClr val="tx1"/>
                </a:solidFill>
                <a:effectLst/>
                <a:latin typeface="+mn-lt"/>
                <a:ea typeface="+mn-ea"/>
                <a:cs typeface="+mn-cs"/>
              </a:rPr>
              <a:t>SIMPLE</a:t>
            </a:r>
          </a:p>
          <a:p>
            <a:pPr marL="9144" indent="0" rtl="0" eaLnBrk="1" fontAlgn="ctr" latinLnBrk="0" hangingPunct="1">
              <a:buNone/>
            </a:pPr>
            <a:r>
              <a:rPr lang="en-US" sz="1050" b="1" i="0" u="none" strike="noStrike" kern="1200" dirty="0">
                <a:solidFill>
                  <a:schemeClr val="tx1"/>
                </a:solidFill>
                <a:effectLst/>
                <a:latin typeface="+mn-lt"/>
                <a:ea typeface="+mn-ea"/>
                <a:cs typeface="+mn-cs"/>
              </a:rPr>
              <a:t>Fewer SKUs</a:t>
            </a:r>
          </a:p>
          <a:p>
            <a:pPr marL="9144" indent="0" rtl="0" eaLnBrk="1" fontAlgn="ctr" latinLnBrk="0" hangingPunct="1">
              <a:buNone/>
            </a:pPr>
            <a:r>
              <a:rPr lang="en-US" sz="1050" b="0" i="0" u="none" strike="noStrike" kern="1200" dirty="0">
                <a:solidFill>
                  <a:schemeClr val="tx1"/>
                </a:solidFill>
                <a:effectLst/>
                <a:latin typeface="+mn-lt"/>
                <a:ea typeface="+mn-ea"/>
                <a:cs typeface="+mn-cs"/>
              </a:rPr>
              <a:t>Reducing the number of SKUs to manage from 632 to 63 (90% reduction)</a:t>
            </a:r>
          </a:p>
          <a:p>
            <a:pPr marL="9144" indent="0" rtl="0" eaLnBrk="1" fontAlgn="ctr" latinLnBrk="0" hangingPunct="1">
              <a:buNone/>
            </a:pP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Same SKUs for all segments, all programs</a:t>
            </a:r>
          </a:p>
          <a:p>
            <a:pPr marL="9144" indent="0" rtl="0" eaLnBrk="1" fontAlgn="ctr" latinLnBrk="0" hangingPunct="1">
              <a:buNone/>
            </a:pPr>
            <a:r>
              <a:rPr lang="en-US" sz="1050" b="0" i="0" u="none" strike="noStrike" kern="1200" dirty="0">
                <a:solidFill>
                  <a:schemeClr val="tx1"/>
                </a:solidFill>
                <a:effectLst/>
                <a:latin typeface="+mn-lt"/>
                <a:ea typeface="+mn-ea"/>
                <a:cs typeface="+mn-cs"/>
              </a:rPr>
              <a:t>HPE SMB Offers leverage standard BTO SKUs and are eligible for deal registratio</a:t>
            </a:r>
            <a:r>
              <a:rPr lang="en-US" sz="1050" b="0" i="0" u="none" strike="noStrike" kern="1200" baseline="0" dirty="0">
                <a:solidFill>
                  <a:schemeClr val="tx1"/>
                </a:solidFill>
                <a:effectLst/>
                <a:latin typeface="+mn-lt"/>
                <a:ea typeface="+mn-ea"/>
                <a:cs typeface="+mn-cs"/>
              </a:rPr>
              <a:t>n through local programs.</a:t>
            </a: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Assembly on behalf of HPE</a:t>
            </a:r>
          </a:p>
          <a:p>
            <a:pPr marL="9144" indent="0" rtl="0" eaLnBrk="1" fontAlgn="ctr" latinLnBrk="0" hangingPunct="1">
              <a:buNone/>
            </a:pPr>
            <a:r>
              <a:rPr lang="en-US" sz="1050" b="0" i="0" u="none" strike="noStrike" kern="1200" dirty="0">
                <a:solidFill>
                  <a:schemeClr val="tx1"/>
                </a:solidFill>
                <a:effectLst/>
                <a:latin typeface="+mn-lt"/>
                <a:ea typeface="+mn-ea"/>
                <a:cs typeface="+mn-cs"/>
              </a:rPr>
              <a:t>Currently WIP for European geos</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fr-CH" sz="1050" b="1" i="0" u="none" strike="noStrike" kern="1200" dirty="0" err="1">
                <a:solidFill>
                  <a:schemeClr val="tx1"/>
                </a:solidFill>
                <a:effectLst/>
                <a:latin typeface="+mn-lt"/>
                <a:ea typeface="+mn-ea"/>
                <a:cs typeface="+mn-cs"/>
              </a:rPr>
              <a:t>iQuote</a:t>
            </a: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0" i="0" u="none" strike="noStrike" kern="1200" dirty="0">
                <a:solidFill>
                  <a:schemeClr val="tx1"/>
                </a:solidFill>
                <a:effectLst/>
                <a:latin typeface="+mn-lt"/>
                <a:ea typeface="+mn-ea"/>
                <a:cs typeface="+mn-cs"/>
              </a:rPr>
              <a:t>Frictionless: Predesigned configurations at pre-approved discounts, fully managed under </a:t>
            </a:r>
            <a:r>
              <a:rPr lang="en-US" sz="1050" b="0" i="0" u="none" strike="noStrike" kern="1200" dirty="0" err="1">
                <a:solidFill>
                  <a:schemeClr val="tx1"/>
                </a:solidFill>
                <a:effectLst/>
                <a:latin typeface="+mn-lt"/>
                <a:ea typeface="+mn-ea"/>
                <a:cs typeface="+mn-cs"/>
              </a:rPr>
              <a:t>iQuote</a:t>
            </a: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SECURE</a:t>
            </a:r>
          </a:p>
          <a:p>
            <a:pPr marL="9144" indent="0" rtl="0" eaLnBrk="1" fontAlgn="ctr" latinLnBrk="0" hangingPunct="1">
              <a:buNone/>
            </a:pPr>
            <a:r>
              <a:rPr lang="en-US" sz="1050" b="1" i="0" u="none" strike="noStrike" kern="1200" dirty="0">
                <a:solidFill>
                  <a:schemeClr val="tx1"/>
                </a:solidFill>
                <a:effectLst/>
                <a:latin typeface="+mn-lt"/>
                <a:ea typeface="+mn-ea"/>
                <a:cs typeface="+mn-cs"/>
              </a:rPr>
              <a:t>Silicon root of trust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050" b="0" i="0" u="none" strike="noStrike" kern="1200" dirty="0">
                <a:solidFill>
                  <a:schemeClr val="tx1"/>
                </a:solidFill>
                <a:effectLst/>
                <a:latin typeface="+mn-lt"/>
                <a:ea typeface="+mn-ea"/>
                <a:cs typeface="+mn-cs"/>
              </a:rPr>
              <a:t>Security is top of mind for SMBs. They’ll want to know more about HPE silicon root of trust technology—with </a:t>
            </a:r>
            <a:r>
              <a:rPr lang="en-US" sz="1050" kern="1200" dirty="0">
                <a:solidFill>
                  <a:schemeClr val="tx1"/>
                </a:solidFill>
                <a:effectLst/>
                <a:latin typeface="+mn-lt"/>
                <a:ea typeface="+mn-ea"/>
                <a:cs typeface="+mn-cs"/>
              </a:rPr>
              <a:t>built-in features that make HPE ProLiant Gen10 the world’s most secure industry-standard servers.</a:t>
            </a:r>
            <a:r>
              <a:rPr lang="en-US" sz="1050" kern="1200" baseline="30000" dirty="0">
                <a:solidFill>
                  <a:schemeClr val="tx1"/>
                </a:solidFill>
                <a:effectLst/>
                <a:latin typeface="+mn-lt"/>
                <a:ea typeface="+mn-ea"/>
                <a:cs typeface="+mn-cs"/>
              </a:rPr>
              <a:t>1</a:t>
            </a:r>
            <a:r>
              <a:rPr lang="en-US" sz="1050" kern="1200" dirty="0">
                <a:solidFill>
                  <a:schemeClr val="tx1"/>
                </a:solidFill>
                <a:effectLst/>
                <a:latin typeface="+mn-lt"/>
                <a:ea typeface="+mn-ea"/>
                <a:cs typeface="+mn-cs"/>
              </a:rPr>
              <a:t> </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AFFORDABLE</a:t>
            </a:r>
          </a:p>
          <a:p>
            <a:pPr marL="9144" indent="0" rtl="0" eaLnBrk="1" fontAlgn="ctr" latinLnBrk="0" hangingPunct="1">
              <a:buNone/>
            </a:pPr>
            <a:r>
              <a:rPr lang="en-US" sz="1050" b="1" i="0" u="none" strike="noStrike" kern="1200" dirty="0">
                <a:solidFill>
                  <a:schemeClr val="tx1"/>
                </a:solidFill>
                <a:effectLst/>
                <a:latin typeface="+mn-lt"/>
                <a:ea typeface="+mn-ea"/>
                <a:cs typeface="+mn-cs"/>
              </a:rPr>
              <a:t>Benchmarked</a:t>
            </a:r>
            <a:r>
              <a:rPr lang="en-US" sz="1050" b="1" i="0" u="none" strike="noStrike" kern="1200" baseline="0" dirty="0">
                <a:solidFill>
                  <a:schemeClr val="tx1"/>
                </a:solidFill>
                <a:effectLst/>
                <a:latin typeface="+mn-lt"/>
                <a:ea typeface="+mn-ea"/>
                <a:cs typeface="+mn-cs"/>
              </a:rPr>
              <a:t> a</a:t>
            </a:r>
            <a:r>
              <a:rPr lang="en-US" sz="1050" b="1" i="0" u="none" strike="noStrike" kern="1200" dirty="0">
                <a:solidFill>
                  <a:schemeClr val="tx1"/>
                </a:solidFill>
                <a:effectLst/>
                <a:latin typeface="+mn-lt"/>
                <a:ea typeface="+mn-ea"/>
                <a:cs typeface="+mn-cs"/>
              </a:rPr>
              <a:t>ggressive pricing </a:t>
            </a:r>
          </a:p>
          <a:p>
            <a:pPr marL="9144" indent="0" rtl="0" eaLnBrk="1" fontAlgn="ctr" latinLnBrk="0" hangingPunct="1">
              <a:buNone/>
            </a:pPr>
            <a:r>
              <a:rPr lang="en-US" sz="1050" b="0" i="0" u="none" strike="noStrike" kern="1200" dirty="0">
                <a:solidFill>
                  <a:schemeClr val="tx1"/>
                </a:solidFill>
                <a:effectLst/>
                <a:latin typeface="+mn-lt"/>
                <a:ea typeface="+mn-ea"/>
                <a:cs typeface="+mn-cs"/>
              </a:rPr>
              <a:t>HPE SMB Offers</a:t>
            </a:r>
            <a:r>
              <a:rPr lang="en-US" sz="1050" b="0" i="0" u="none" strike="noStrike" kern="1200" baseline="0" dirty="0">
                <a:solidFill>
                  <a:schemeClr val="tx1"/>
                </a:solidFill>
                <a:effectLst/>
                <a:latin typeface="+mn-lt"/>
                <a:ea typeface="+mn-ea"/>
                <a:cs typeface="+mn-cs"/>
              </a:rPr>
              <a:t> </a:t>
            </a:r>
            <a:r>
              <a:rPr lang="en-US" sz="1050" b="0" i="0" u="none" strike="noStrike" kern="1200" dirty="0">
                <a:solidFill>
                  <a:schemeClr val="tx1"/>
                </a:solidFill>
                <a:effectLst/>
                <a:latin typeface="+mn-lt"/>
                <a:ea typeface="+mn-ea"/>
                <a:cs typeface="+mn-cs"/>
              </a:rPr>
              <a:t>are more aggressive than standard promo</a:t>
            </a:r>
            <a:r>
              <a:rPr lang="en-US" sz="1050" b="0" i="0" u="none" strike="noStrike" kern="1200" baseline="0" dirty="0">
                <a:solidFill>
                  <a:schemeClr val="tx1"/>
                </a:solidFill>
                <a:effectLst/>
                <a:latin typeface="+mn-lt"/>
                <a:ea typeface="+mn-ea"/>
                <a:cs typeface="+mn-cs"/>
              </a:rPr>
              <a:t> </a:t>
            </a:r>
            <a:r>
              <a:rPr lang="en-US" sz="1050" b="0" i="0" u="none" strike="noStrike" kern="1200" dirty="0">
                <a:solidFill>
                  <a:schemeClr val="tx1"/>
                </a:solidFill>
                <a:effectLst/>
                <a:latin typeface="+mn-lt"/>
                <a:ea typeface="+mn-ea"/>
                <a:cs typeface="+mn-cs"/>
              </a:rPr>
              <a:t>SKUs (5–7% on top-selling SKUs)</a:t>
            </a:r>
          </a:p>
          <a:p>
            <a:pPr marL="9144" indent="0" rtl="0" eaLnBrk="1" fontAlgn="ctr" latinLnBrk="0" hangingPunct="1">
              <a:buNone/>
            </a:pPr>
            <a:endParaRPr lang="fr-CH"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Flexibility to adjust configuration and price</a:t>
            </a:r>
          </a:p>
          <a:p>
            <a:pPr marL="9144" indent="0" rtl="0" eaLnBrk="1" fontAlgn="ctr" latinLnBrk="0" hangingPunct="1">
              <a:buNone/>
            </a:pPr>
            <a:r>
              <a:rPr lang="en-US" sz="1050" b="0" i="0" u="none" strike="noStrike" kern="1200" dirty="0">
                <a:solidFill>
                  <a:schemeClr val="tx1"/>
                </a:solidFill>
                <a:effectLst/>
                <a:latin typeface="+mn-lt"/>
                <a:ea typeface="+mn-ea"/>
                <a:cs typeface="+mn-cs"/>
              </a:rPr>
              <a:t>With HPE SMB Offers,</a:t>
            </a:r>
            <a:r>
              <a:rPr lang="en-US" sz="1050" b="0" i="0" u="none" strike="noStrike" kern="1200" baseline="0" dirty="0">
                <a:solidFill>
                  <a:schemeClr val="tx1"/>
                </a:solidFill>
                <a:effectLst/>
                <a:latin typeface="+mn-lt"/>
                <a:ea typeface="+mn-ea"/>
                <a:cs typeface="+mn-cs"/>
              </a:rPr>
              <a:t> </a:t>
            </a:r>
            <a:r>
              <a:rPr lang="en-US" sz="1050" b="0" i="0" u="none" strike="noStrike" kern="1200" dirty="0">
                <a:solidFill>
                  <a:schemeClr val="tx1"/>
                </a:solidFill>
                <a:effectLst/>
                <a:latin typeface="+mn-lt"/>
                <a:ea typeface="+mn-ea"/>
                <a:cs typeface="+mn-cs"/>
              </a:rPr>
              <a:t>HPE is able to instantly react to competitive attack and aging stock</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HPE demand generation</a:t>
            </a:r>
          </a:p>
          <a:p>
            <a:pPr marL="9144" indent="0" rtl="0" eaLnBrk="1" fontAlgn="ctr" latinLnBrk="0" hangingPunct="1">
              <a:buNone/>
            </a:pPr>
            <a:r>
              <a:rPr lang="en-US" sz="1050" b="0" i="0" u="none" strike="noStrike" kern="1200" dirty="0">
                <a:solidFill>
                  <a:schemeClr val="tx1"/>
                </a:solidFill>
                <a:effectLst/>
                <a:latin typeface="+mn-lt"/>
                <a:ea typeface="+mn-ea"/>
                <a:cs typeface="+mn-cs"/>
              </a:rPr>
              <a:t>$4–5M HPE SMB Offers demand generation</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Incentives for Partners, ISRs, </a:t>
            </a:r>
            <a:r>
              <a:rPr lang="en-US" sz="1050" b="1" i="0" u="none" strike="noStrike" kern="1200" dirty="0" err="1">
                <a:solidFill>
                  <a:schemeClr val="tx1"/>
                </a:solidFill>
                <a:effectLst/>
                <a:latin typeface="+mn-lt"/>
                <a:ea typeface="+mn-ea"/>
                <a:cs typeface="+mn-cs"/>
              </a:rPr>
              <a:t>iPBMs</a:t>
            </a: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0" i="0" u="none" strike="noStrike" kern="1200" dirty="0">
                <a:solidFill>
                  <a:schemeClr val="tx1"/>
                </a:solidFill>
                <a:effectLst/>
                <a:latin typeface="+mn-lt"/>
                <a:ea typeface="+mn-ea"/>
                <a:cs typeface="+mn-cs"/>
              </a:rPr>
              <a:t>Leverage </a:t>
            </a:r>
            <a:r>
              <a:rPr lang="en-US" sz="1050" b="0" i="0" u="none" strike="noStrike" kern="1200" dirty="0" err="1">
                <a:solidFill>
                  <a:schemeClr val="tx1"/>
                </a:solidFill>
                <a:effectLst/>
                <a:latin typeface="+mn-lt"/>
                <a:ea typeface="+mn-ea"/>
                <a:cs typeface="+mn-cs"/>
              </a:rPr>
              <a:t>Engage&amp;Grow</a:t>
            </a:r>
            <a:r>
              <a:rPr lang="en-US" sz="1050" b="0" i="0" u="none" strike="noStrike" kern="1200" dirty="0">
                <a:solidFill>
                  <a:schemeClr val="tx1"/>
                </a:solidFill>
                <a:effectLst/>
                <a:latin typeface="+mn-lt"/>
                <a:ea typeface="+mn-ea"/>
                <a:cs typeface="+mn-cs"/>
              </a:rPr>
              <a:t> to promote HPE SMB</a:t>
            </a:r>
            <a:r>
              <a:rPr lang="en-US" sz="1050" b="0" i="0" u="none" strike="noStrike" kern="1200" baseline="0" dirty="0">
                <a:solidFill>
                  <a:schemeClr val="tx1"/>
                </a:solidFill>
                <a:effectLst/>
                <a:latin typeface="+mn-lt"/>
                <a:ea typeface="+mn-ea"/>
                <a:cs typeface="+mn-cs"/>
              </a:rPr>
              <a:t> </a:t>
            </a:r>
            <a:r>
              <a:rPr lang="en-US" sz="1050" b="0" i="0" u="none" strike="noStrike" kern="1200" dirty="0">
                <a:solidFill>
                  <a:schemeClr val="tx1"/>
                </a:solidFill>
                <a:effectLst/>
                <a:latin typeface="+mn-lt"/>
                <a:ea typeface="+mn-ea"/>
                <a:cs typeface="+mn-cs"/>
              </a:rPr>
              <a:t>Offers, incentivize </a:t>
            </a:r>
            <a:r>
              <a:rPr lang="en-US" sz="1050" b="0" i="0" u="none" strike="noStrike" kern="1200" dirty="0" err="1">
                <a:solidFill>
                  <a:schemeClr val="tx1"/>
                </a:solidFill>
                <a:effectLst/>
                <a:latin typeface="+mn-lt"/>
                <a:ea typeface="+mn-ea"/>
                <a:cs typeface="+mn-cs"/>
              </a:rPr>
              <a:t>iPBMs</a:t>
            </a:r>
            <a:r>
              <a:rPr lang="en-US" sz="1050" b="0" i="0" u="none" strike="noStrike" kern="1200" dirty="0">
                <a:solidFill>
                  <a:schemeClr val="tx1"/>
                </a:solidFill>
                <a:effectLst/>
                <a:latin typeface="+mn-lt"/>
                <a:ea typeface="+mn-ea"/>
                <a:cs typeface="+mn-cs"/>
              </a:rPr>
              <a:t> and ISRs for promo</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Future: Distributor-specific offers</a:t>
            </a:r>
          </a:p>
          <a:p>
            <a:pPr marL="9144" indent="0" rtl="0" eaLnBrk="1" fontAlgn="ctr" latinLnBrk="0" hangingPunct="1">
              <a:buNone/>
            </a:pPr>
            <a:r>
              <a:rPr lang="en-US" sz="1050" b="0" i="0" u="none" strike="noStrike" kern="1200" dirty="0">
                <a:solidFill>
                  <a:schemeClr val="tx1"/>
                </a:solidFill>
                <a:effectLst/>
                <a:latin typeface="+mn-lt"/>
                <a:ea typeface="+mn-ea"/>
                <a:cs typeface="+mn-cs"/>
              </a:rPr>
              <a:t>To support the distributor-specific programs</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None/>
              <a:tabLst/>
              <a:defRPr/>
            </a:pPr>
            <a:r>
              <a:rPr lang="en-US" sz="800" kern="1200" baseline="30000" dirty="0">
                <a:solidFill>
                  <a:schemeClr val="tx1"/>
                </a:solidFill>
                <a:effectLst/>
                <a:latin typeface="+mn-lt"/>
                <a:ea typeface="+mn-ea"/>
                <a:cs typeface="+mn-cs"/>
              </a:rPr>
              <a:t>1</a:t>
            </a:r>
            <a:r>
              <a:rPr lang="en-US" sz="800" kern="1200" dirty="0">
                <a:solidFill>
                  <a:schemeClr val="tx1"/>
                </a:solidFill>
                <a:effectLst/>
                <a:latin typeface="+mn-lt"/>
                <a:ea typeface="+mn-ea"/>
                <a:cs typeface="+mn-cs"/>
              </a:rPr>
              <a:t> Based on external firm conducting cyber security penetration testing of a range of server products from a range of manufacturers, May 2017. Because the </a:t>
            </a:r>
            <a:r>
              <a:rPr lang="en-US" sz="800" kern="1200" dirty="0" err="1">
                <a:solidFill>
                  <a:schemeClr val="tx1"/>
                </a:solidFill>
                <a:effectLst/>
                <a:latin typeface="+mn-lt"/>
                <a:ea typeface="+mn-ea"/>
                <a:cs typeface="+mn-cs"/>
              </a:rPr>
              <a:t>MicroServer</a:t>
            </a:r>
            <a:r>
              <a:rPr lang="en-US" sz="800" kern="1200" dirty="0">
                <a:solidFill>
                  <a:schemeClr val="tx1"/>
                </a:solidFill>
                <a:effectLst/>
                <a:latin typeface="+mn-lt"/>
                <a:ea typeface="+mn-ea"/>
                <a:cs typeface="+mn-cs"/>
              </a:rPr>
              <a:t> does not have iLO5, silicon root of trust is not available for the </a:t>
            </a:r>
            <a:r>
              <a:rPr lang="en-US" sz="800" kern="1200" dirty="0" err="1">
                <a:solidFill>
                  <a:schemeClr val="tx1"/>
                </a:solidFill>
                <a:effectLst/>
                <a:latin typeface="+mn-lt"/>
                <a:ea typeface="+mn-ea"/>
                <a:cs typeface="+mn-cs"/>
              </a:rPr>
              <a:t>MicroServer</a:t>
            </a:r>
            <a:r>
              <a:rPr lang="en-US" sz="800" kern="1200" dirty="0">
                <a:solidFill>
                  <a:schemeClr val="tx1"/>
                </a:solidFill>
                <a:effectLst/>
                <a:latin typeface="+mn-lt"/>
                <a:ea typeface="+mn-ea"/>
                <a:cs typeface="+mn-cs"/>
              </a:rPr>
              <a:t> Gen10.</a:t>
            </a:r>
            <a:endParaRPr lang="en-US" sz="8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FEAE42-E3FE-4405-B7FC-4425D05B92A0}" type="slidenum">
              <a:rPr lang="en-US" smtClean="0"/>
              <a:pPr/>
              <a:t>10</a:t>
            </a:fld>
            <a:endParaRPr lang="en-US"/>
          </a:p>
        </p:txBody>
      </p:sp>
    </p:spTree>
    <p:extLst>
      <p:ext uri="{BB962C8B-B14F-4D97-AF65-F5344CB8AC3E}">
        <p14:creationId xmlns:p14="http://schemas.microsoft.com/office/powerpoint/2010/main" val="36369614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So how does that translate into the HPE Small Business Solutions? Let’s take a look.</a:t>
            </a:r>
          </a:p>
        </p:txBody>
      </p:sp>
      <p:sp>
        <p:nvSpPr>
          <p:cNvPr id="4" name="Slide Number Placeholder 3"/>
          <p:cNvSpPr>
            <a:spLocks noGrp="1"/>
          </p:cNvSpPr>
          <p:nvPr>
            <p:ph type="sldNum" sz="quarter" idx="5"/>
          </p:nvPr>
        </p:nvSpPr>
        <p:spPr/>
        <p:txBody>
          <a:bodyPr/>
          <a:lstStyle/>
          <a:p>
            <a:fld id="{5BFEAE42-E3FE-4405-B7FC-4425D05B92A0}" type="slidenum">
              <a:rPr lang="en-US" smtClean="0"/>
              <a:pPr/>
              <a:t>11</a:t>
            </a:fld>
            <a:endParaRPr lang="en-US" dirty="0"/>
          </a:p>
        </p:txBody>
      </p:sp>
    </p:spTree>
    <p:extLst>
      <p:ext uri="{BB962C8B-B14F-4D97-AF65-F5344CB8AC3E}">
        <p14:creationId xmlns:p14="http://schemas.microsoft.com/office/powerpoint/2010/main" val="218474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62500" lnSpcReduction="20000"/>
          </a:bodyPr>
          <a:lstStyle/>
          <a:p>
            <a:r>
              <a:rPr lang="en-GB" sz="2800" dirty="0"/>
              <a:t>Based on the goal of deploying IT that helps you with your customers, your business, and your focus, we developed a portfolio of workload-optimized configurations designed to help you keep the business running, improve employee productivity, increase IT efficiency, and enhance the customer experience. </a:t>
            </a:r>
          </a:p>
          <a:p>
            <a:endParaRPr lang="en-GB" sz="2800" dirty="0"/>
          </a:p>
          <a:p>
            <a:r>
              <a:rPr lang="en-US" sz="800" b="1" kern="1200" dirty="0">
                <a:solidFill>
                  <a:schemeClr val="tx1"/>
                </a:solidFill>
                <a:effectLst/>
                <a:latin typeface="+mn-lt"/>
                <a:ea typeface="+mn-ea"/>
                <a:cs typeface="+mn-cs"/>
              </a:rPr>
              <a:t>Business Outcome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kern="1200" dirty="0">
                <a:solidFill>
                  <a:schemeClr val="tx1"/>
                </a:solidFill>
                <a:effectLst/>
                <a:latin typeface="+mn-lt"/>
                <a:ea typeface="+mn-ea"/>
                <a:cs typeface="+mn-cs"/>
              </a:rPr>
              <a:t>Keep the business running </a:t>
            </a:r>
          </a:p>
          <a:p>
            <a:r>
              <a:rPr lang="en-US" sz="800" b="1" kern="1200" dirty="0">
                <a:solidFill>
                  <a:schemeClr val="tx1"/>
                </a:solidFill>
                <a:effectLst/>
                <a:latin typeface="+mn-lt"/>
                <a:ea typeface="+mn-ea"/>
                <a:cs typeface="+mn-cs"/>
              </a:rPr>
              <a:t>Result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kern="1200" dirty="0">
                <a:solidFill>
                  <a:schemeClr val="tx1"/>
                </a:solidFill>
                <a:effectLst/>
                <a:latin typeface="+mn-lt"/>
                <a:ea typeface="+mn-ea"/>
                <a:cs typeface="+mn-cs"/>
              </a:rPr>
              <a:t>Less downtime, Disaster Recovery </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HA Storage, Backups</a:t>
            </a:r>
          </a:p>
          <a:p>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Business Outcome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kern="1200" dirty="0">
                <a:solidFill>
                  <a:schemeClr val="tx1"/>
                </a:solidFill>
                <a:effectLst/>
                <a:latin typeface="+mn-lt"/>
                <a:ea typeface="+mn-ea"/>
                <a:cs typeface="+mn-cs"/>
              </a:rPr>
              <a:t>Improve productivity</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b="1" kern="1200" dirty="0">
                <a:solidFill>
                  <a:schemeClr val="tx1"/>
                </a:solidFill>
                <a:effectLst/>
                <a:latin typeface="+mn-lt"/>
                <a:ea typeface="+mn-ea"/>
                <a:cs typeface="+mn-cs"/>
              </a:rPr>
              <a:t>Result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kern="1200" dirty="0">
                <a:solidFill>
                  <a:schemeClr val="tx1"/>
                </a:solidFill>
                <a:effectLst/>
                <a:latin typeface="+mn-lt"/>
                <a:ea typeface="+mn-ea"/>
                <a:cs typeface="+mn-cs"/>
              </a:rPr>
              <a:t>Improved performance and accessibility to data and apps (i.e. local and remote)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File Sharing, Application Hosting</a:t>
            </a:r>
          </a:p>
          <a:p>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Business Outcome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kern="1200" dirty="0">
                <a:solidFill>
                  <a:schemeClr val="tx1"/>
                </a:solidFill>
                <a:effectLst/>
                <a:latin typeface="+mn-lt"/>
                <a:ea typeface="+mn-ea"/>
                <a:cs typeface="+mn-cs"/>
              </a:rPr>
              <a:t>Increase IT efficiency </a:t>
            </a:r>
          </a:p>
          <a:p>
            <a:r>
              <a:rPr lang="en-US" sz="800" b="1" kern="1200" dirty="0">
                <a:solidFill>
                  <a:schemeClr val="tx1"/>
                </a:solidFill>
                <a:effectLst/>
                <a:latin typeface="+mn-lt"/>
                <a:ea typeface="+mn-ea"/>
                <a:cs typeface="+mn-cs"/>
              </a:rPr>
              <a:t>Result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kern="1200" dirty="0">
                <a:solidFill>
                  <a:schemeClr val="tx1"/>
                </a:solidFill>
                <a:effectLst/>
                <a:latin typeface="+mn-lt"/>
                <a:ea typeface="+mn-ea"/>
                <a:cs typeface="+mn-cs"/>
              </a:rPr>
              <a:t>Higher utilization of hardware, do more with less hardware thus reducing cost of IT </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Virtualization, Containers</a:t>
            </a:r>
          </a:p>
          <a:p>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Business Outcome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kern="1200" dirty="0">
                <a:solidFill>
                  <a:schemeClr val="tx1"/>
                </a:solidFill>
                <a:effectLst/>
                <a:latin typeface="+mn-lt"/>
                <a:ea typeface="+mn-ea"/>
                <a:cs typeface="+mn-cs"/>
              </a:rPr>
              <a:t>Virtualization, Containers</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b="1" kern="1200" dirty="0">
                <a:solidFill>
                  <a:schemeClr val="tx1"/>
                </a:solidFill>
                <a:effectLst/>
                <a:latin typeface="+mn-lt"/>
                <a:ea typeface="+mn-ea"/>
                <a:cs typeface="+mn-cs"/>
              </a:rPr>
              <a:t>Result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kern="1200" dirty="0">
                <a:solidFill>
                  <a:schemeClr val="tx1"/>
                </a:solidFill>
                <a:effectLst/>
                <a:latin typeface="+mn-lt"/>
                <a:ea typeface="+mn-ea"/>
                <a:cs typeface="+mn-cs"/>
              </a:rPr>
              <a:t>Customer facing and internal apps, and supporting network, perform better and are more reliable resulting in improved and reliable customer interaction </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HPE Solutions </a:t>
            </a:r>
          </a:p>
          <a:p>
            <a:endParaRPr lang="en-GB" sz="2800" dirty="0"/>
          </a:p>
        </p:txBody>
      </p:sp>
      <p:sp>
        <p:nvSpPr>
          <p:cNvPr id="4" name="Slide Number Placeholder 3"/>
          <p:cNvSpPr>
            <a:spLocks noGrp="1"/>
          </p:cNvSpPr>
          <p:nvPr>
            <p:ph type="sldNum" sz="quarter" idx="5"/>
          </p:nvPr>
        </p:nvSpPr>
        <p:spPr/>
        <p:txBody>
          <a:bodyPr/>
          <a:lstStyle/>
          <a:p>
            <a:fld id="{5BFEAE42-E3FE-4405-B7FC-4425D05B92A0}" type="slidenum">
              <a:rPr lang="en-US" smtClean="0"/>
              <a:pPr/>
              <a:t>12</a:t>
            </a:fld>
            <a:endParaRPr lang="en-US" dirty="0"/>
          </a:p>
        </p:txBody>
      </p:sp>
    </p:spTree>
    <p:extLst>
      <p:ext uri="{BB962C8B-B14F-4D97-AF65-F5344CB8AC3E}">
        <p14:creationId xmlns:p14="http://schemas.microsoft.com/office/powerpoint/2010/main" val="2796207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10000"/>
          </a:bodyPr>
          <a:lstStyle/>
          <a:p>
            <a:r>
              <a:rPr kumimoji="0" lang="en-US" sz="2800" b="1" i="0" u="none" strike="noStrike" kern="1200" cap="none" spc="0" normalizeH="0" baseline="0" noProof="0" dirty="0">
                <a:ln>
                  <a:noFill/>
                </a:ln>
                <a:solidFill>
                  <a:prstClr val="black"/>
                </a:solidFill>
                <a:effectLst/>
                <a:uLnTx/>
                <a:uFillTx/>
                <a:latin typeface="+mn-lt"/>
                <a:ea typeface="+mn-ea"/>
                <a:cs typeface="+mn-cs"/>
              </a:rPr>
              <a:t>Expert features and capabilities</a:t>
            </a:r>
          </a:p>
          <a:p>
            <a:endParaRPr kumimoji="0" lang="en-US" sz="2800" b="1" i="0" u="none" strike="noStrike" kern="1200" cap="none" spc="0" normalizeH="0" baseline="0" noProof="0" dirty="0">
              <a:ln>
                <a:noFill/>
              </a:ln>
              <a:solidFill>
                <a:prstClr val="black"/>
              </a:solidFill>
              <a:effectLst/>
              <a:uLnTx/>
              <a:uFillTx/>
              <a:latin typeface="+mn-lt"/>
              <a:ea typeface="+mn-ea"/>
              <a:cs typeface="+mn-cs"/>
            </a:endParaRPr>
          </a:p>
          <a:p>
            <a:r>
              <a:rPr kumimoji="0" lang="en-US" sz="2000" b="1" i="0" u="none" strike="noStrike" kern="1200" cap="none" spc="0" normalizeH="0" baseline="0" noProof="0" dirty="0">
                <a:ln>
                  <a:noFill/>
                </a:ln>
                <a:solidFill>
                  <a:prstClr val="black"/>
                </a:solidFill>
                <a:effectLst/>
                <a:uLnTx/>
                <a:uFillTx/>
                <a:latin typeface="+mn-lt"/>
                <a:ea typeface="+mn-ea"/>
                <a:cs typeface="+mn-cs"/>
              </a:rPr>
              <a:t>Ready for applications without headaches</a:t>
            </a:r>
            <a:endParaRPr kumimoji="0" lang="en-GB" sz="2000" b="1" i="0" u="none" strike="noStrike" kern="1200" cap="none" spc="0" normalizeH="0" baseline="0" noProof="0" dirty="0">
              <a:ln>
                <a:noFill/>
              </a:ln>
              <a:solidFill>
                <a:prstClr val="black"/>
              </a:solidFill>
              <a:effectLst/>
              <a:uLnTx/>
              <a:uFillTx/>
              <a:latin typeface="+mn-lt"/>
              <a:ea typeface="+mn-ea"/>
              <a:cs typeface="+mn-cs"/>
            </a:endParaRPr>
          </a:p>
          <a:p>
            <a:pPr marL="45720" indent="-36576">
              <a:buFont typeface="Arial" panose="020B0604020202020204" pitchFamily="34" charset="0"/>
              <a:buChar char="•"/>
            </a:pPr>
            <a:r>
              <a:rPr lang="en-US" dirty="0"/>
              <a:t>Secure by design with new iLO 5 features</a:t>
            </a:r>
          </a:p>
          <a:p>
            <a:pPr marL="45720" indent="-36576">
              <a:buFont typeface="Arial" panose="020B0604020202020204" pitchFamily="34" charset="0"/>
              <a:buChar char="•"/>
            </a:pPr>
            <a:r>
              <a:rPr lang="en-US" dirty="0"/>
              <a:t>Predicts and prevents problems before customers’ businesses are impacted with HPE Infosight</a:t>
            </a:r>
          </a:p>
          <a:p>
            <a:pPr marL="45720" indent="-36576">
              <a:buFont typeface="Arial" panose="020B0604020202020204" pitchFamily="34" charset="0"/>
              <a:buChar char="•"/>
            </a:pPr>
            <a:r>
              <a:rPr lang="en-US" dirty="0"/>
              <a:t>11% per-core performance gain with second-generation Intel® Xeon® Scalable processor</a:t>
            </a:r>
          </a:p>
          <a:p>
            <a:pPr marL="45720" indent="-36576">
              <a:buFont typeface="Arial" panose="020B0604020202020204" pitchFamily="34" charset="0"/>
              <a:buChar char="•"/>
            </a:pPr>
            <a:r>
              <a:rPr lang="en-US" dirty="0"/>
              <a:t>Leading industry-standard benchmarks for energy efficiency and performance in the ML and DL 300 series servers</a:t>
            </a:r>
          </a:p>
          <a:p>
            <a:pPr marL="45720" indent="-36576">
              <a:buFont typeface="Arial" panose="020B0604020202020204" pitchFamily="34" charset="0"/>
              <a:buChar char="•"/>
            </a:pPr>
            <a:r>
              <a:rPr lang="en-US" dirty="0"/>
              <a:t>Supports mixed drive cages within the same server for tiered storage in HPE ProLiant ML350 Gen10</a:t>
            </a:r>
          </a:p>
          <a:p>
            <a:endParaRPr kumimoji="0" lang="en-US" sz="2000" b="1" i="0" u="none" strike="noStrike" kern="1200" cap="none" spc="0" normalizeH="0" baseline="0" noProof="0" dirty="0">
              <a:ln>
                <a:noFill/>
              </a:ln>
              <a:solidFill>
                <a:prstClr val="black"/>
              </a:solidFill>
              <a:effectLst/>
              <a:uLnTx/>
              <a:uFillTx/>
              <a:latin typeface="+mn-lt"/>
              <a:ea typeface="+mn-ea"/>
              <a:cs typeface="+mn-cs"/>
            </a:endParaRPr>
          </a:p>
          <a:p>
            <a:r>
              <a:rPr kumimoji="0" lang="en-US" sz="2000" b="1" i="0" u="none" strike="noStrike" kern="1200" cap="none" spc="0" normalizeH="0" baseline="0" noProof="0" dirty="0">
                <a:ln>
                  <a:noFill/>
                </a:ln>
                <a:solidFill>
                  <a:prstClr val="black"/>
                </a:solidFill>
                <a:effectLst/>
                <a:uLnTx/>
                <a:uFillTx/>
                <a:latin typeface="+mn-lt"/>
                <a:ea typeface="+mn-ea"/>
                <a:cs typeface="+mn-cs"/>
              </a:rPr>
              <a:t>Choice and value with enhanced portfolio</a:t>
            </a:r>
            <a:endParaRPr kumimoji="0" lang="en-GB" sz="2000" b="1" i="0" u="none" strike="noStrike" kern="1200" cap="none" spc="0" normalizeH="0" baseline="0" noProof="0" dirty="0">
              <a:ln>
                <a:noFill/>
              </a:ln>
              <a:solidFill>
                <a:prstClr val="black"/>
              </a:solidFill>
              <a:effectLst/>
              <a:uLnTx/>
              <a:uFillTx/>
              <a:latin typeface="+mn-lt"/>
              <a:ea typeface="+mn-ea"/>
              <a:cs typeface="+mn-cs"/>
            </a:endParaRPr>
          </a:p>
          <a:p>
            <a:pPr marL="45720" indent="-36576">
              <a:buFont typeface="Arial" panose="020B0604020202020204" pitchFamily="34" charset="0"/>
              <a:buChar char="•"/>
            </a:pPr>
            <a:r>
              <a:rPr lang="en-US" dirty="0"/>
              <a:t>Expanding choice with low-cost 2P secure servers to SMBs with the ProLiant DL160 and DL180 Gen10 Servers</a:t>
            </a:r>
          </a:p>
          <a:p>
            <a:pPr marL="45720" indent="-36576">
              <a:buFont typeface="Arial" panose="020B0604020202020204" pitchFamily="34" charset="0"/>
              <a:buChar char="•"/>
            </a:pPr>
            <a:r>
              <a:rPr lang="en-US" dirty="0"/>
              <a:t>Same easy to manage tools like HPE Intelligent Provisioning, HPE Service Pack for ProLiant (SPP), and HPE Scripting Tools for Windows PowerShell </a:t>
            </a:r>
          </a:p>
          <a:p>
            <a:pPr marL="45720" indent="-36576">
              <a:buFont typeface="Arial" panose="020B0604020202020204" pitchFamily="34" charset="0"/>
              <a:buChar char="•"/>
            </a:pPr>
            <a:r>
              <a:rPr lang="en-US" dirty="0"/>
              <a:t>Qualified and shared options across the DL portfolio</a:t>
            </a:r>
          </a:p>
          <a:p>
            <a:endParaRPr kumimoji="0" lang="en-US" sz="2000" b="1" i="0" u="none" strike="noStrike" kern="1200" cap="none" spc="0" normalizeH="0" baseline="0" noProof="0" dirty="0">
              <a:ln>
                <a:noFill/>
              </a:ln>
              <a:solidFill>
                <a:prstClr val="black"/>
              </a:solidFill>
              <a:effectLst/>
              <a:uLnTx/>
              <a:uFillTx/>
              <a:latin typeface="+mn-lt"/>
              <a:ea typeface="+mn-ea"/>
              <a:cs typeface="+mn-cs"/>
            </a:endParaRPr>
          </a:p>
          <a:p>
            <a:r>
              <a:rPr kumimoji="0" lang="en-US" sz="2000" b="1" i="0" u="none" strike="noStrike" kern="1200" cap="none" spc="0" normalizeH="0" baseline="0" noProof="0" dirty="0">
                <a:ln>
                  <a:noFill/>
                </a:ln>
                <a:solidFill>
                  <a:prstClr val="black"/>
                </a:solidFill>
                <a:effectLst/>
                <a:uLnTx/>
                <a:uFillTx/>
                <a:latin typeface="+mn-lt"/>
                <a:ea typeface="+mn-ea"/>
                <a:cs typeface="+mn-cs"/>
              </a:rPr>
              <a:t>Toolkits for accelerated deployment</a:t>
            </a:r>
            <a:endParaRPr kumimoji="0" lang="en-GB" sz="2000" b="1" i="0" u="none" strike="noStrike" kern="1200" cap="none" spc="0" normalizeH="0" baseline="0" noProof="0" dirty="0">
              <a:ln>
                <a:noFill/>
              </a:ln>
              <a:solidFill>
                <a:prstClr val="black"/>
              </a:solidFill>
              <a:effectLst/>
              <a:uLnTx/>
              <a:uFillTx/>
              <a:latin typeface="+mn-lt"/>
              <a:ea typeface="+mn-ea"/>
              <a:cs typeface="+mn-cs"/>
            </a:endParaRPr>
          </a:p>
          <a:p>
            <a:pPr marL="45720" indent="-36576">
              <a:buFont typeface="Arial" panose="020B0604020202020204" pitchFamily="34" charset="0"/>
              <a:buChar char="•"/>
            </a:pPr>
            <a:r>
              <a:rPr lang="en-US" dirty="0"/>
              <a:t>Step-by-step and best practices built into the solutions deployment guide for foolproof solutions</a:t>
            </a:r>
          </a:p>
          <a:p>
            <a:pPr marL="45720" indent="-36576">
              <a:buFont typeface="Arial" panose="020B0604020202020204" pitchFamily="34" charset="0"/>
              <a:buChar char="•"/>
            </a:pPr>
            <a:r>
              <a:rPr lang="en-US" dirty="0"/>
              <a:t>Automated, guided, and faster out-of-the box single-server deployment with Rapid Setup software, now integrated with Intelligent Provisioning </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a:tabLst/>
              <a:defRPr/>
            </a:pPr>
            <a:r>
              <a:rPr lang="en-US" dirty="0"/>
              <a:t>Migration techniques to Microsoft</a:t>
            </a:r>
            <a:r>
              <a:rPr lang="en-US" sz="1100" kern="1200" dirty="0">
                <a:solidFill>
                  <a:schemeClr val="tx1"/>
                </a:solidFill>
                <a:effectLst/>
                <a:latin typeface="+mn-lt"/>
                <a:ea typeface="+mn-ea"/>
                <a:cs typeface="+mn-cs"/>
              </a:rPr>
              <a:t>®</a:t>
            </a:r>
            <a:r>
              <a:rPr lang="en-US" dirty="0"/>
              <a:t> Windows Server</a:t>
            </a:r>
            <a:r>
              <a:rPr lang="en-US" sz="1100" kern="1200" dirty="0">
                <a:solidFill>
                  <a:schemeClr val="tx1"/>
                </a:solidFill>
                <a:effectLst/>
                <a:latin typeface="+mn-lt"/>
                <a:ea typeface="+mn-ea"/>
                <a:cs typeface="+mn-cs"/>
              </a:rPr>
              <a:t>®</a:t>
            </a:r>
            <a:r>
              <a:rPr lang="en-US" dirty="0"/>
              <a:t> 2019, plus Microsoft ROK available from HPE.</a:t>
            </a:r>
          </a:p>
        </p:txBody>
      </p:sp>
      <p:sp>
        <p:nvSpPr>
          <p:cNvPr id="4" name="Slide Number Placeholder 3"/>
          <p:cNvSpPr>
            <a:spLocks noGrp="1"/>
          </p:cNvSpPr>
          <p:nvPr>
            <p:ph type="sldNum" sz="quarter" idx="5"/>
          </p:nvPr>
        </p:nvSpPr>
        <p:spPr/>
        <p:txBody>
          <a:bodyPr/>
          <a:lstStyle/>
          <a:p>
            <a:fld id="{5BFEAE42-E3FE-4405-B7FC-4425D05B92A0}" type="slidenum">
              <a:rPr lang="en-US" smtClean="0"/>
              <a:pPr/>
              <a:t>13</a:t>
            </a:fld>
            <a:endParaRPr lang="en-US" dirty="0"/>
          </a:p>
        </p:txBody>
      </p:sp>
    </p:spTree>
    <p:extLst>
      <p:ext uri="{BB962C8B-B14F-4D97-AF65-F5344CB8AC3E}">
        <p14:creationId xmlns:p14="http://schemas.microsoft.com/office/powerpoint/2010/main" val="2897650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Now, let’s take a closer look at how we build these solutions. This image shows the basic components of on-premises HPE Small Business Solutions</a:t>
            </a:r>
            <a:r>
              <a:rPr lang="en-US" baseline="0" dirty="0"/>
              <a:t>.</a:t>
            </a:r>
          </a:p>
          <a:p>
            <a:endParaRPr lang="en-US" dirty="0"/>
          </a:p>
          <a:p>
            <a:r>
              <a:rPr lang="en-US" dirty="0"/>
              <a:t>For these solutions, you have choice of operating system: either</a:t>
            </a:r>
            <a:r>
              <a:rPr lang="en-US" baseline="0" dirty="0"/>
              <a:t> </a:t>
            </a:r>
            <a:r>
              <a:rPr lang="en-US" baseline="0" dirty="0" err="1"/>
              <a:t>ClearOS</a:t>
            </a:r>
            <a:r>
              <a:rPr lang="en-US" baseline="30000" dirty="0"/>
              <a:t>®</a:t>
            </a:r>
            <a:r>
              <a:rPr lang="en-US" baseline="0" dirty="0"/>
              <a:t> (a high-value, low-cost OS platform and solution software based on Linux</a:t>
            </a:r>
            <a:r>
              <a:rPr lang="en-US" baseline="30000" dirty="0"/>
              <a:t>®</a:t>
            </a:r>
            <a:r>
              <a:rPr lang="en-US" baseline="0" dirty="0"/>
              <a:t>) or Microsoft Windows Server</a:t>
            </a:r>
            <a:r>
              <a:rPr lang="en-US" baseline="30000" dirty="0"/>
              <a:t>®</a:t>
            </a:r>
            <a:r>
              <a:rPr lang="en-US" baseline="0" dirty="0"/>
              <a:t> (today’s most popular SMB environment). </a:t>
            </a:r>
          </a:p>
          <a:p>
            <a:endParaRPr lang="en-US" baseline="0" dirty="0"/>
          </a:p>
          <a:p>
            <a:r>
              <a:rPr lang="en-US" baseline="0" dirty="0"/>
              <a:t>If you choose a virtualization solution, you have a choice of hypervisor: </a:t>
            </a:r>
            <a:r>
              <a:rPr lang="en-US" baseline="0" dirty="0" err="1"/>
              <a:t>ClearVM</a:t>
            </a:r>
            <a:r>
              <a:rPr lang="en-US" baseline="30000" dirty="0"/>
              <a:t>®</a:t>
            </a:r>
            <a:r>
              <a:rPr lang="en-US" baseline="0" dirty="0"/>
              <a:t>, Microsoft Hyper-V</a:t>
            </a:r>
            <a:r>
              <a:rPr lang="en-US" baseline="30000" dirty="0"/>
              <a:t>®</a:t>
            </a:r>
            <a:r>
              <a:rPr lang="en-US" baseline="0" dirty="0"/>
              <a:t>, or VMware</a:t>
            </a:r>
            <a:r>
              <a:rPr lang="en-US" baseline="30000" dirty="0"/>
              <a:t>®</a:t>
            </a:r>
            <a:r>
              <a:rPr lang="en-US" baseline="0" dirty="0"/>
              <a:t> vSphere</a:t>
            </a:r>
            <a:r>
              <a:rPr lang="en-US" baseline="30000" dirty="0"/>
              <a:t>®</a:t>
            </a:r>
            <a:r>
              <a:rPr lang="en-US" baseline="0" dirty="0"/>
              <a:t>.</a:t>
            </a:r>
          </a:p>
          <a:p>
            <a:endParaRPr lang="en-US" baseline="0" dirty="0"/>
          </a:p>
          <a:p>
            <a:r>
              <a:rPr lang="en-US" baseline="0" dirty="0"/>
              <a:t>If you choose high-availability storage enabled by software-defined storage, you have a choice of Microsoft Storage Spaces Direct or VMware </a:t>
            </a:r>
            <a:r>
              <a:rPr lang="en-US" baseline="0" dirty="0" err="1"/>
              <a:t>vSAN</a:t>
            </a:r>
            <a:r>
              <a:rPr lang="en-US" baseline="0" dirty="0"/>
              <a:t>™.</a:t>
            </a:r>
          </a:p>
          <a:p>
            <a:endParaRPr lang="en-US" baseline="0" dirty="0"/>
          </a:p>
          <a:p>
            <a:r>
              <a:rPr lang="en-US" baseline="0" dirty="0"/>
              <a:t>And HPE Small Business Solutions for Small Office Deployment offer a choice between Aruba and HPE Office Connect switches and wireless access points.</a:t>
            </a:r>
          </a:p>
          <a:p>
            <a:endParaRPr lang="en-US" baseline="0" dirty="0"/>
          </a:p>
          <a:p>
            <a:r>
              <a:rPr lang="en-US" baseline="0" dirty="0"/>
              <a:t>They also include a variety of server options and service and support choices.</a:t>
            </a:r>
          </a:p>
          <a:p>
            <a:endParaRPr lang="en-US" baseline="0" dirty="0"/>
          </a:p>
          <a:p>
            <a:r>
              <a:rPr lang="en-US" baseline="0" dirty="0"/>
              <a:t>These solutions can also be scaled to grow with the organization, by adding memory and storage.</a:t>
            </a:r>
          </a:p>
        </p:txBody>
      </p:sp>
      <p:sp>
        <p:nvSpPr>
          <p:cNvPr id="4" name="Slide Number Placeholder 3"/>
          <p:cNvSpPr>
            <a:spLocks noGrp="1"/>
          </p:cNvSpPr>
          <p:nvPr>
            <p:ph type="sldNum" sz="quarter" idx="5"/>
          </p:nvPr>
        </p:nvSpPr>
        <p:spPr/>
        <p:txBody>
          <a:bodyPr/>
          <a:lstStyle/>
          <a:p>
            <a:fld id="{5BFEAE42-E3FE-4405-B7FC-4425D05B92A0}" type="slidenum">
              <a:rPr lang="en-US" smtClean="0"/>
              <a:pPr/>
              <a:t>14</a:t>
            </a:fld>
            <a:endParaRPr lang="en-US"/>
          </a:p>
        </p:txBody>
      </p:sp>
    </p:spTree>
    <p:extLst>
      <p:ext uri="{BB962C8B-B14F-4D97-AF65-F5344CB8AC3E}">
        <p14:creationId xmlns:p14="http://schemas.microsoft.com/office/powerpoint/2010/main" val="3365827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kern="1200" dirty="0">
                <a:solidFill>
                  <a:schemeClr val="tx1"/>
                </a:solidFill>
                <a:effectLst/>
                <a:latin typeface="+mn-lt"/>
                <a:ea typeface="+mn-ea"/>
                <a:cs typeface="+mn-cs"/>
              </a:rPr>
              <a:t>Set up IT in a snap. </a:t>
            </a:r>
            <a:r>
              <a:rPr lang="en-US" sz="1100" kern="1200" dirty="0">
                <a:solidFill>
                  <a:schemeClr val="tx1"/>
                </a:solidFill>
                <a:effectLst/>
                <a:latin typeface="+mn-lt"/>
                <a:ea typeface="+mn-ea"/>
                <a:cs typeface="+mn-cs"/>
              </a:rPr>
              <a:t>These complete solution bundles combine the performance, management, reliability, and security features of HPE ProLiant Gen10 servers, powered by Intel; HPE or Aruba wired and wireless networking with smart management tools; and the peace of mind of HPE Foundation Care. Validated HPE Small Business Solutions converge multiple functions such as virtualization, storage, and backup onto a single server for a simple, secure, and affordable IT infrastructure.</a:t>
            </a:r>
          </a:p>
        </p:txBody>
      </p:sp>
      <p:sp>
        <p:nvSpPr>
          <p:cNvPr id="4" name="Slide Number Placeholder 3"/>
          <p:cNvSpPr>
            <a:spLocks noGrp="1"/>
          </p:cNvSpPr>
          <p:nvPr>
            <p:ph type="sldNum" sz="quarter" idx="5"/>
          </p:nvPr>
        </p:nvSpPr>
        <p:spPr/>
        <p:txBody>
          <a:bodyPr/>
          <a:lstStyle/>
          <a:p>
            <a:fld id="{5BFEAE42-E3FE-4405-B7FC-4425D05B92A0}" type="slidenum">
              <a:rPr lang="en-US" smtClean="0"/>
              <a:pPr/>
              <a:t>15</a:t>
            </a:fld>
            <a:endParaRPr lang="en-US" dirty="0"/>
          </a:p>
        </p:txBody>
      </p:sp>
    </p:spTree>
    <p:extLst>
      <p:ext uri="{BB962C8B-B14F-4D97-AF65-F5344CB8AC3E}">
        <p14:creationId xmlns:p14="http://schemas.microsoft.com/office/powerpoint/2010/main" val="999121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kern="1200" dirty="0">
                <a:solidFill>
                  <a:schemeClr val="tx1"/>
                </a:solidFill>
                <a:effectLst/>
                <a:latin typeface="+mn-lt"/>
                <a:ea typeface="+mn-ea"/>
                <a:cs typeface="+mn-cs"/>
              </a:rPr>
              <a:t>Set up IT in a snap. </a:t>
            </a:r>
            <a:r>
              <a:rPr lang="en-US" sz="1100" kern="1200" dirty="0">
                <a:solidFill>
                  <a:schemeClr val="tx1"/>
                </a:solidFill>
                <a:effectLst/>
                <a:latin typeface="+mn-lt"/>
                <a:ea typeface="+mn-ea"/>
                <a:cs typeface="+mn-cs"/>
              </a:rPr>
              <a:t>These complete solution bundles combine the performance, management, reliability, and security features of HPE ProLiant Gen10 servers, powered by Intel; HPE or Aruba wired and wireless networking with smart management tools; and the peace of mind of HPE Foundation Care. Validated HPE Small Business Solutions converge multiple functions such as virtualization, storage, and backup onto a single server for a simple, secure, and affordable IT infrastructure.</a:t>
            </a:r>
          </a:p>
        </p:txBody>
      </p:sp>
      <p:sp>
        <p:nvSpPr>
          <p:cNvPr id="4" name="Slide Number Placeholder 3"/>
          <p:cNvSpPr>
            <a:spLocks noGrp="1"/>
          </p:cNvSpPr>
          <p:nvPr>
            <p:ph type="sldNum" sz="quarter" idx="5"/>
          </p:nvPr>
        </p:nvSpPr>
        <p:spPr/>
        <p:txBody>
          <a:bodyPr/>
          <a:lstStyle/>
          <a:p>
            <a:fld id="{5BFEAE42-E3FE-4405-B7FC-4425D05B92A0}" type="slidenum">
              <a:rPr lang="en-US" smtClean="0"/>
              <a:pPr/>
              <a:t>16</a:t>
            </a:fld>
            <a:endParaRPr lang="en-US" dirty="0"/>
          </a:p>
        </p:txBody>
      </p:sp>
    </p:spTree>
    <p:extLst>
      <p:ext uri="{BB962C8B-B14F-4D97-AF65-F5344CB8AC3E}">
        <p14:creationId xmlns:p14="http://schemas.microsoft.com/office/powerpoint/2010/main" val="2437033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kern="1200" dirty="0">
                <a:solidFill>
                  <a:schemeClr val="tx1"/>
                </a:solidFill>
                <a:effectLst/>
                <a:latin typeface="+mn-lt"/>
                <a:ea typeface="+mn-ea"/>
                <a:cs typeface="+mn-cs"/>
              </a:rPr>
              <a:t>Set up IT in a snap. </a:t>
            </a:r>
            <a:r>
              <a:rPr lang="en-US" sz="1100" kern="1200" dirty="0">
                <a:solidFill>
                  <a:schemeClr val="tx1"/>
                </a:solidFill>
                <a:effectLst/>
                <a:latin typeface="+mn-lt"/>
                <a:ea typeface="+mn-ea"/>
                <a:cs typeface="+mn-cs"/>
              </a:rPr>
              <a:t>These complete solution bundles combine the performance, management, reliability, and security features of HPE ProLiant Gen10 servers, powered by Intel; HPE or Aruba wired and wireless networking with smart management tools; and the peace of mind of HPE Foundation Care. Validated HPE Small Business Solutions converge multiple functions such as virtualization, storage, and backup onto a single server for a simple, secure, and affordable IT infrastructure.</a:t>
            </a:r>
          </a:p>
        </p:txBody>
      </p:sp>
      <p:sp>
        <p:nvSpPr>
          <p:cNvPr id="4" name="Slide Number Placeholder 3"/>
          <p:cNvSpPr>
            <a:spLocks noGrp="1"/>
          </p:cNvSpPr>
          <p:nvPr>
            <p:ph type="sldNum" sz="quarter" idx="5"/>
          </p:nvPr>
        </p:nvSpPr>
        <p:spPr/>
        <p:txBody>
          <a:bodyPr/>
          <a:lstStyle/>
          <a:p>
            <a:fld id="{5BFEAE42-E3FE-4405-B7FC-4425D05B92A0}" type="slidenum">
              <a:rPr lang="en-US" smtClean="0"/>
              <a:pPr/>
              <a:t>17</a:t>
            </a:fld>
            <a:endParaRPr lang="en-US" dirty="0"/>
          </a:p>
        </p:txBody>
      </p:sp>
    </p:spTree>
    <p:extLst>
      <p:ext uri="{BB962C8B-B14F-4D97-AF65-F5344CB8AC3E}">
        <p14:creationId xmlns:p14="http://schemas.microsoft.com/office/powerpoint/2010/main" val="1297907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18</a:t>
            </a:fld>
            <a:endParaRPr lang="en-US" dirty="0"/>
          </a:p>
        </p:txBody>
      </p:sp>
    </p:spTree>
    <p:extLst>
      <p:ext uri="{BB962C8B-B14F-4D97-AF65-F5344CB8AC3E}">
        <p14:creationId xmlns:p14="http://schemas.microsoft.com/office/powerpoint/2010/main" val="854283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338" y="414338"/>
            <a:ext cx="4964112" cy="2794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94157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600" y="433388"/>
            <a:ext cx="5218113" cy="2935287"/>
          </a:xfrm>
        </p:spPr>
      </p:sp>
      <p:sp>
        <p:nvSpPr>
          <p:cNvPr id="3" name="Notes Placeholder 2"/>
          <p:cNvSpPr>
            <a:spLocks noGrp="1"/>
          </p:cNvSpPr>
          <p:nvPr>
            <p:ph type="body" idx="1"/>
          </p:nvPr>
        </p:nvSpPr>
        <p:spPr/>
        <p:txBody>
          <a:bodyPr/>
          <a:lstStyle/>
          <a:p>
            <a:pPr marL="9144"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A853E8-D85F-5D49-95D2-E1D96ABFE2B9}" type="slidenum">
              <a:rPr kumimoji="0" lang="en-GB" sz="1000" b="0" i="0" u="none" strike="noStrike" kern="1200" cap="none" spc="0" normalizeH="0" baseline="0" noProof="0" smtClean="0">
                <a:ln>
                  <a:noFill/>
                </a:ln>
                <a:solidFill>
                  <a:prstClr val="black"/>
                </a:solidFill>
                <a:effectLst/>
                <a:uLnTx/>
                <a:uFillTx/>
                <a:latin typeface="MetricHP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000" b="0" i="0" u="none" strike="noStrike" kern="1200" cap="none" spc="0" normalizeH="0" baseline="0" noProof="0">
              <a:ln>
                <a:noFill/>
              </a:ln>
              <a:solidFill>
                <a:prstClr val="black"/>
              </a:solidFill>
              <a:effectLst/>
              <a:uLnTx/>
              <a:uFillTx/>
              <a:latin typeface="MetricHPE"/>
              <a:ea typeface="+mn-ea"/>
              <a:cs typeface="+mn-cs"/>
            </a:endParaRPr>
          </a:p>
        </p:txBody>
      </p:sp>
    </p:spTree>
    <p:extLst>
      <p:ext uri="{BB962C8B-B14F-4D97-AF65-F5344CB8AC3E}">
        <p14:creationId xmlns:p14="http://schemas.microsoft.com/office/powerpoint/2010/main" val="3377525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r>
              <a:rPr lang="en-US" sz="1100" b="1" kern="1200" dirty="0">
                <a:solidFill>
                  <a:schemeClr val="tx1"/>
                </a:solidFill>
                <a:effectLst/>
                <a:latin typeface="+mn-lt"/>
                <a:ea typeface="+mn-ea"/>
                <a:cs typeface="+mn-cs"/>
              </a:rPr>
              <a:t>HPE Small Business Solutions for Scalable Storage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0" kern="1200" dirty="0">
                <a:solidFill>
                  <a:schemeClr val="tx1"/>
                </a:solidFill>
                <a:effectLst/>
                <a:latin typeface="+mn-lt"/>
                <a:ea typeface="+mn-ea"/>
                <a:cs typeface="+mn-cs"/>
              </a:rPr>
              <a:t>Expand as needed. </a:t>
            </a:r>
            <a:r>
              <a:rPr lang="en-US" sz="1100" kern="1200" dirty="0">
                <a:solidFill>
                  <a:schemeClr val="tx1"/>
                </a:solidFill>
                <a:effectLst/>
                <a:latin typeface="+mn-lt"/>
                <a:ea typeface="+mn-ea"/>
                <a:cs typeface="+mn-cs"/>
              </a:rPr>
              <a:t>External storage allows you to extend storage capacity without purchasing additional servers—maintaining budget for more pressing matters. HPE Small Business Solutions for Scalable Storage starts with an </a:t>
            </a:r>
            <a:r>
              <a:rPr lang="en-US" sz="1100" u="sng" kern="1200" dirty="0">
                <a:solidFill>
                  <a:schemeClr val="tx1"/>
                </a:solidFill>
                <a:effectLst/>
                <a:latin typeface="+mn-lt"/>
                <a:ea typeface="+mn-ea"/>
                <a:cs typeface="+mn-cs"/>
                <a:hlinkClick r:id="rId3"/>
              </a:rPr>
              <a:t>HPE ProLiant server</a:t>
            </a:r>
            <a:r>
              <a:rPr lang="en-US" sz="1100" kern="1200" dirty="0">
                <a:solidFill>
                  <a:schemeClr val="tx1"/>
                </a:solidFill>
                <a:effectLst/>
                <a:latin typeface="+mn-lt"/>
                <a:ea typeface="+mn-ea"/>
                <a:cs typeface="+mn-cs"/>
              </a:rPr>
              <a:t>, optimized and validated to run Microsoft Windows Server. You can choose from entry-level or high-performance scalable storage configurations based on HPE MSA storage. Whether you need a low-cost option for file serving and archival storage or high performance scalable storage to speed database performance, HPE has what you need to thrive.</a:t>
            </a:r>
          </a:p>
        </p:txBody>
      </p:sp>
      <p:sp>
        <p:nvSpPr>
          <p:cNvPr id="4" name="Slide Number Placeholder 3"/>
          <p:cNvSpPr>
            <a:spLocks noGrp="1"/>
          </p:cNvSpPr>
          <p:nvPr>
            <p:ph type="sldNum" sz="quarter" idx="5"/>
          </p:nvPr>
        </p:nvSpPr>
        <p:spPr/>
        <p:txBody>
          <a:bodyPr/>
          <a:lstStyle/>
          <a:p>
            <a:fld id="{5BFEAE42-E3FE-4405-B7FC-4425D05B92A0}" type="slidenum">
              <a:rPr lang="en-US" smtClean="0"/>
              <a:pPr/>
              <a:t>20</a:t>
            </a:fld>
            <a:endParaRPr lang="en-US" dirty="0"/>
          </a:p>
        </p:txBody>
      </p:sp>
    </p:spTree>
    <p:extLst>
      <p:ext uri="{BB962C8B-B14F-4D97-AF65-F5344CB8AC3E}">
        <p14:creationId xmlns:p14="http://schemas.microsoft.com/office/powerpoint/2010/main" val="1689195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r>
              <a:rPr lang="en-US" sz="1100" b="1" kern="1200" dirty="0">
                <a:solidFill>
                  <a:schemeClr val="tx1"/>
                </a:solidFill>
                <a:effectLst/>
                <a:latin typeface="+mn-lt"/>
                <a:ea typeface="+mn-ea"/>
                <a:cs typeface="+mn-cs"/>
              </a:rPr>
              <a:t>HPE Small Business Solutions for File and Backup</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0" kern="1200" dirty="0">
                <a:solidFill>
                  <a:schemeClr val="tx1"/>
                </a:solidFill>
                <a:effectLst/>
                <a:latin typeface="+mn-lt"/>
                <a:ea typeface="+mn-ea"/>
                <a:cs typeface="+mn-cs"/>
              </a:rPr>
              <a:t>Maintain your momentum. </a:t>
            </a:r>
            <a:r>
              <a:rPr lang="en-US" sz="1100" kern="1200" dirty="0">
                <a:solidFill>
                  <a:schemeClr val="tx1"/>
                </a:solidFill>
                <a:effectLst/>
                <a:latin typeface="+mn-lt"/>
                <a:ea typeface="+mn-ea"/>
                <a:cs typeface="+mn-cs"/>
              </a:rPr>
              <a:t>HPE Small Business Solutions for File and Backup with Microsoft Windows Server offers features such as centralized storage and security, data protection, 24x7 availability, and optional archiving and disaster recovery storage solutions help keep the business running and improve employee productivity.</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Enhance peace of mind with recommended storage options for archiving and disaster recovery</a:t>
            </a:r>
          </a:p>
          <a:p>
            <a:pPr marL="45720" indent="-36576">
              <a:buFont typeface="Arial" panose="020B0604020202020204" pitchFamily="34" charset="0"/>
              <a:buChar char="•"/>
            </a:pPr>
            <a:r>
              <a:rPr lang="en-US" sz="1100" b="1" kern="1200" dirty="0">
                <a:solidFill>
                  <a:schemeClr val="tx1"/>
                </a:solidFill>
                <a:effectLst/>
                <a:latin typeface="+mn-lt"/>
                <a:ea typeface="+mn-ea"/>
                <a:cs typeface="+mn-cs"/>
              </a:rPr>
              <a:t>HPE RDX Removable Disk Backup System</a:t>
            </a:r>
            <a:r>
              <a:rPr lang="en-US" sz="1100" kern="1200" dirty="0">
                <a:solidFill>
                  <a:schemeClr val="tx1"/>
                </a:solidFill>
                <a:effectLst/>
                <a:latin typeface="+mn-lt"/>
                <a:ea typeface="+mn-ea"/>
                <a:cs typeface="+mn-cs"/>
              </a:rPr>
              <a:t> is a reliable, disk-based backup and recovery solution with unmatched portability, fast recovery, and easy integration into HPE Small Business Solutions for File and Backup.</a:t>
            </a:r>
          </a:p>
          <a:p>
            <a:pPr marL="45720" indent="-36576">
              <a:buFont typeface="Arial" panose="020B0604020202020204" pitchFamily="34" charset="0"/>
              <a:buChar char="•"/>
            </a:pPr>
            <a:r>
              <a:rPr lang="en-US" sz="1100" b="1" kern="1200" dirty="0">
                <a:solidFill>
                  <a:schemeClr val="tx1"/>
                </a:solidFill>
                <a:effectLst/>
                <a:latin typeface="+mn-lt"/>
                <a:ea typeface="+mn-ea"/>
                <a:cs typeface="+mn-cs"/>
              </a:rPr>
              <a:t>HPE StoreEver MSL 1/8 Tape Autoloader</a:t>
            </a:r>
            <a:r>
              <a:rPr lang="en-US" sz="1100" kern="1200" dirty="0">
                <a:solidFill>
                  <a:schemeClr val="tx1"/>
                </a:solidFill>
                <a:effectLst/>
                <a:latin typeface="+mn-lt"/>
                <a:ea typeface="+mn-ea"/>
                <a:cs typeface="+mn-cs"/>
              </a:rPr>
              <a:t> meets demanding storage requirements for businesses needing unattended backup, disaster recovery, or archive capability that integrate with HPE Small Business Solutions for File and Backup.</a:t>
            </a:r>
          </a:p>
          <a:p>
            <a:pPr marL="45720" indent="-36576">
              <a:buFont typeface="Arial" panose="020B0604020202020204" pitchFamily="34" charset="0"/>
              <a:buChar char="•"/>
            </a:pPr>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HPE Small Business Solutions for Hybrid File and Backup</a:t>
            </a:r>
          </a:p>
          <a:p>
            <a:pPr lvl="0"/>
            <a:r>
              <a:rPr lang="en-US" sz="1100" kern="1200" dirty="0">
                <a:solidFill>
                  <a:schemeClr val="tx1"/>
                </a:solidFill>
                <a:effectLst/>
                <a:latin typeface="+mn-lt"/>
                <a:ea typeface="+mn-ea"/>
                <a:cs typeface="+mn-cs"/>
              </a:rPr>
              <a:t>HPE Small Business Solutions for Hybrid File and Backup start with the same on-premises features as HPE Small Business Solutions for File and Backup to help protect the business, increase efficiency and productivity, and save time and money. </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Adding Microsoft Azure Services creates a hybrid file and backup solution that enables a simple yet robust business continuity plan. The solution uses Azure Files, Azure File Sync, and Azure Backup with the on-premises HPE ProLiant server to automatically copy files both to Azure Files in the cloud and the HPE ProLiant server at the office. And data is encrypted at rest and in motion for security and compliance.</a:t>
            </a:r>
          </a:p>
        </p:txBody>
      </p:sp>
      <p:sp>
        <p:nvSpPr>
          <p:cNvPr id="4" name="Slide Number Placeholder 3"/>
          <p:cNvSpPr>
            <a:spLocks noGrp="1"/>
          </p:cNvSpPr>
          <p:nvPr>
            <p:ph type="sldNum" sz="quarter" idx="5"/>
          </p:nvPr>
        </p:nvSpPr>
        <p:spPr/>
        <p:txBody>
          <a:bodyPr/>
          <a:lstStyle/>
          <a:p>
            <a:fld id="{5BFEAE42-E3FE-4405-B7FC-4425D05B92A0}" type="slidenum">
              <a:rPr lang="en-US" smtClean="0"/>
              <a:pPr/>
              <a:t>21</a:t>
            </a:fld>
            <a:endParaRPr lang="en-US" dirty="0"/>
          </a:p>
        </p:txBody>
      </p:sp>
    </p:spTree>
    <p:extLst>
      <p:ext uri="{BB962C8B-B14F-4D97-AF65-F5344CB8AC3E}">
        <p14:creationId xmlns:p14="http://schemas.microsoft.com/office/powerpoint/2010/main" val="1146690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10000"/>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kern="1200" dirty="0">
                <a:solidFill>
                  <a:schemeClr val="tx1"/>
                </a:solidFill>
                <a:effectLst/>
                <a:latin typeface="+mn-lt"/>
                <a:ea typeface="+mn-ea"/>
                <a:cs typeface="+mn-cs"/>
              </a:rPr>
              <a:t>Simplify and expand storage.</a:t>
            </a:r>
            <a:r>
              <a:rPr lang="en-US" sz="1100" kern="1200" dirty="0">
                <a:solidFill>
                  <a:schemeClr val="tx1"/>
                </a:solidFill>
                <a:effectLst/>
                <a:latin typeface="+mn-lt"/>
                <a:ea typeface="+mn-ea"/>
                <a:cs typeface="+mn-cs"/>
              </a:rPr>
              <a:t> Virtualize local server storage to create a low-cost, scalable, software-defined storage solution that’s simple to deploy, manage, and support. Built-in resilience handles drive, server, or component failures with continuous availability. Solutions support both Microsoft Azure Stack HCI and VMware </a:t>
            </a:r>
            <a:r>
              <a:rPr lang="en-US" sz="1100" kern="1200" dirty="0" err="1">
                <a:solidFill>
                  <a:schemeClr val="tx1"/>
                </a:solidFill>
                <a:effectLst/>
                <a:latin typeface="+mn-lt"/>
                <a:ea typeface="+mn-ea"/>
                <a:cs typeface="+mn-cs"/>
              </a:rPr>
              <a:t>vSAN</a:t>
            </a:r>
            <a:r>
              <a:rPr lang="en-US" sz="1100" kern="1200" dirty="0">
                <a:solidFill>
                  <a:schemeClr val="tx1"/>
                </a:solidFill>
                <a:effectLst/>
                <a:latin typeface="+mn-lt"/>
                <a:ea typeface="+mn-ea"/>
                <a:cs typeface="+mn-cs"/>
              </a:rPr>
              <a: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Keep the business running</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Less downtime, Disaster Recovery</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HA Storage, Backups</a:t>
            </a:r>
          </a:p>
          <a:p>
            <a:r>
              <a:rPr lang="en-US" sz="800" b="1" kern="1200" dirty="0">
                <a:solidFill>
                  <a:schemeClr val="tx1"/>
                </a:solidFill>
                <a:effectLst/>
                <a:latin typeface="+mn-lt"/>
                <a:ea typeface="+mn-ea"/>
                <a:cs typeface="+mn-cs"/>
              </a:rPr>
              <a:t> </a:t>
            </a:r>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Improve productivity</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Improved performance and accessibility to data and apps (i.e. local and remote)</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File Sharing, Application Hosting</a:t>
            </a:r>
          </a:p>
          <a:p>
            <a:r>
              <a:rPr lang="en-US" sz="800" kern="1200" dirty="0">
                <a:solidFill>
                  <a:schemeClr val="tx1"/>
                </a:solidFill>
                <a:effectLst/>
                <a:latin typeface="+mn-lt"/>
                <a:ea typeface="+mn-ea"/>
                <a:cs typeface="+mn-cs"/>
              </a:rPr>
              <a:t> </a:t>
            </a: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Increase IT efficiency</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Higher utilization of hardware, do more with less hardware thus reducing cost of IT</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Virtualization, Containers</a:t>
            </a:r>
          </a:p>
          <a:p>
            <a:r>
              <a:rPr lang="en-US" sz="800" kern="1200" dirty="0">
                <a:solidFill>
                  <a:schemeClr val="tx1"/>
                </a:solidFill>
                <a:effectLst/>
                <a:latin typeface="+mn-lt"/>
                <a:ea typeface="+mn-ea"/>
                <a:cs typeface="+mn-cs"/>
              </a:rPr>
              <a:t> </a:t>
            </a: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Enhance the customer experience</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Customer facing and internal apps, and supporting network, perform better and are more reliable resulting in improved and reliable customer interaction</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HPE Solutions</a:t>
            </a:r>
          </a:p>
        </p:txBody>
      </p:sp>
      <p:sp>
        <p:nvSpPr>
          <p:cNvPr id="4" name="Slide Number Placeholder 3"/>
          <p:cNvSpPr>
            <a:spLocks noGrp="1"/>
          </p:cNvSpPr>
          <p:nvPr>
            <p:ph type="sldNum" sz="quarter" idx="5"/>
          </p:nvPr>
        </p:nvSpPr>
        <p:spPr/>
        <p:txBody>
          <a:bodyPr/>
          <a:lstStyle/>
          <a:p>
            <a:fld id="{5BFEAE42-E3FE-4405-B7FC-4425D05B92A0}" type="slidenum">
              <a:rPr lang="en-US" smtClean="0"/>
              <a:pPr/>
              <a:t>22</a:t>
            </a:fld>
            <a:endParaRPr lang="en-US" dirty="0"/>
          </a:p>
        </p:txBody>
      </p:sp>
    </p:spTree>
    <p:extLst>
      <p:ext uri="{BB962C8B-B14F-4D97-AF65-F5344CB8AC3E}">
        <p14:creationId xmlns:p14="http://schemas.microsoft.com/office/powerpoint/2010/main" val="1712114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23</a:t>
            </a:fld>
            <a:endParaRPr lang="en-US" dirty="0"/>
          </a:p>
        </p:txBody>
      </p:sp>
    </p:spTree>
    <p:extLst>
      <p:ext uri="{BB962C8B-B14F-4D97-AF65-F5344CB8AC3E}">
        <p14:creationId xmlns:p14="http://schemas.microsoft.com/office/powerpoint/2010/main" val="3100673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10000"/>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kern="1200" dirty="0">
                <a:solidFill>
                  <a:schemeClr val="tx1"/>
                </a:solidFill>
                <a:effectLst/>
                <a:latin typeface="+mn-lt"/>
                <a:ea typeface="+mn-ea"/>
                <a:cs typeface="+mn-cs"/>
              </a:rPr>
              <a:t>Simplify and expand storage.</a:t>
            </a:r>
            <a:r>
              <a:rPr lang="en-US" sz="1100" kern="1200" dirty="0">
                <a:solidFill>
                  <a:schemeClr val="tx1"/>
                </a:solidFill>
                <a:effectLst/>
                <a:latin typeface="+mn-lt"/>
                <a:ea typeface="+mn-ea"/>
                <a:cs typeface="+mn-cs"/>
              </a:rPr>
              <a:t> Virtualize local server storage to create a low-cost, scalable, software-defined storage solution that’s simple to deploy, manage, and support. Built-in resilience handles drive, server, or component failures with continuous availability. Solutions support both Microsoft Azure Stack HCI and VMware </a:t>
            </a:r>
            <a:r>
              <a:rPr lang="en-US" sz="1100" kern="1200" dirty="0" err="1">
                <a:solidFill>
                  <a:schemeClr val="tx1"/>
                </a:solidFill>
                <a:effectLst/>
                <a:latin typeface="+mn-lt"/>
                <a:ea typeface="+mn-ea"/>
                <a:cs typeface="+mn-cs"/>
              </a:rPr>
              <a:t>vSAN</a:t>
            </a:r>
            <a:r>
              <a:rPr lang="en-US" sz="1100" kern="1200" dirty="0">
                <a:solidFill>
                  <a:schemeClr val="tx1"/>
                </a:solidFill>
                <a:effectLst/>
                <a:latin typeface="+mn-lt"/>
                <a:ea typeface="+mn-ea"/>
                <a:cs typeface="+mn-cs"/>
              </a:rPr>
              <a: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Keep the business running</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Less downtime, Disaster Recovery</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HA Storage, Backups</a:t>
            </a:r>
          </a:p>
          <a:p>
            <a:r>
              <a:rPr lang="en-US" sz="800" b="1" kern="1200" dirty="0">
                <a:solidFill>
                  <a:schemeClr val="tx1"/>
                </a:solidFill>
                <a:effectLst/>
                <a:latin typeface="+mn-lt"/>
                <a:ea typeface="+mn-ea"/>
                <a:cs typeface="+mn-cs"/>
              </a:rPr>
              <a:t> </a:t>
            </a:r>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Improve productivity</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Improved performance and accessibility to data and apps (i.e. local and remote)</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File Sharing, Application Hosting</a:t>
            </a:r>
          </a:p>
          <a:p>
            <a:r>
              <a:rPr lang="en-US" sz="800" kern="1200" dirty="0">
                <a:solidFill>
                  <a:schemeClr val="tx1"/>
                </a:solidFill>
                <a:effectLst/>
                <a:latin typeface="+mn-lt"/>
                <a:ea typeface="+mn-ea"/>
                <a:cs typeface="+mn-cs"/>
              </a:rPr>
              <a:t> </a:t>
            </a: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Increase IT efficiency</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Higher utilization of hardware, do more with less hardware thus reducing cost of IT</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Virtualization, Containers</a:t>
            </a:r>
          </a:p>
          <a:p>
            <a:r>
              <a:rPr lang="en-US" sz="800" kern="1200" dirty="0">
                <a:solidFill>
                  <a:schemeClr val="tx1"/>
                </a:solidFill>
                <a:effectLst/>
                <a:latin typeface="+mn-lt"/>
                <a:ea typeface="+mn-ea"/>
                <a:cs typeface="+mn-cs"/>
              </a:rPr>
              <a:t> </a:t>
            </a: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Enhance the customer experience</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Customer facing and internal apps, and supporting network, perform better and are more reliable resulting in improved and reliable customer interaction</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HPE Solutions</a:t>
            </a:r>
          </a:p>
        </p:txBody>
      </p:sp>
      <p:sp>
        <p:nvSpPr>
          <p:cNvPr id="4" name="Slide Number Placeholder 3"/>
          <p:cNvSpPr>
            <a:spLocks noGrp="1"/>
          </p:cNvSpPr>
          <p:nvPr>
            <p:ph type="sldNum" sz="quarter" idx="5"/>
          </p:nvPr>
        </p:nvSpPr>
        <p:spPr/>
        <p:txBody>
          <a:bodyPr/>
          <a:lstStyle/>
          <a:p>
            <a:fld id="{5BFEAE42-E3FE-4405-B7FC-4425D05B92A0}" type="slidenum">
              <a:rPr lang="en-US" smtClean="0"/>
              <a:pPr/>
              <a:t>25</a:t>
            </a:fld>
            <a:endParaRPr lang="en-US" dirty="0"/>
          </a:p>
        </p:txBody>
      </p:sp>
    </p:spTree>
    <p:extLst>
      <p:ext uri="{BB962C8B-B14F-4D97-AF65-F5344CB8AC3E}">
        <p14:creationId xmlns:p14="http://schemas.microsoft.com/office/powerpoint/2010/main" val="2088036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10000"/>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kern="1200" dirty="0">
                <a:solidFill>
                  <a:schemeClr val="tx1"/>
                </a:solidFill>
                <a:effectLst/>
                <a:latin typeface="+mn-lt"/>
                <a:ea typeface="+mn-ea"/>
                <a:cs typeface="+mn-cs"/>
              </a:rPr>
              <a:t>Simplify and expand storage.</a:t>
            </a:r>
            <a:r>
              <a:rPr lang="en-US" sz="1100" kern="1200" dirty="0">
                <a:solidFill>
                  <a:schemeClr val="tx1"/>
                </a:solidFill>
                <a:effectLst/>
                <a:latin typeface="+mn-lt"/>
                <a:ea typeface="+mn-ea"/>
                <a:cs typeface="+mn-cs"/>
              </a:rPr>
              <a:t> Virtualize local server storage to create a low-cost, scalable, software-defined storage solution that’s simple to deploy, manage, and support. Built-in resilience handles drive, server, or component failures with continuous availability. Solutions support both Microsoft Azure Stack HCI and VMware </a:t>
            </a:r>
            <a:r>
              <a:rPr lang="en-US" sz="1100" kern="1200" dirty="0" err="1">
                <a:solidFill>
                  <a:schemeClr val="tx1"/>
                </a:solidFill>
                <a:effectLst/>
                <a:latin typeface="+mn-lt"/>
                <a:ea typeface="+mn-ea"/>
                <a:cs typeface="+mn-cs"/>
              </a:rPr>
              <a:t>vSAN</a:t>
            </a:r>
            <a:r>
              <a:rPr lang="en-US" sz="1100" kern="1200" dirty="0">
                <a:solidFill>
                  <a:schemeClr val="tx1"/>
                </a:solidFill>
                <a:effectLst/>
                <a:latin typeface="+mn-lt"/>
                <a:ea typeface="+mn-ea"/>
                <a:cs typeface="+mn-cs"/>
              </a:rPr>
              <a: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Keep the business running</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Less downtime, Disaster Recovery</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HA Storage, Backups</a:t>
            </a:r>
          </a:p>
          <a:p>
            <a:r>
              <a:rPr lang="en-US" sz="800" b="1" kern="1200" dirty="0">
                <a:solidFill>
                  <a:schemeClr val="tx1"/>
                </a:solidFill>
                <a:effectLst/>
                <a:latin typeface="+mn-lt"/>
                <a:ea typeface="+mn-ea"/>
                <a:cs typeface="+mn-cs"/>
              </a:rPr>
              <a:t> </a:t>
            </a:r>
            <a:endParaRPr lang="en-US" sz="800"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Improve productivity</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Improved performance and accessibility to data and apps (i.e. local and remote)</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File Sharing, Application Hosting</a:t>
            </a:r>
          </a:p>
          <a:p>
            <a:r>
              <a:rPr lang="en-US" sz="800" kern="1200" dirty="0">
                <a:solidFill>
                  <a:schemeClr val="tx1"/>
                </a:solidFill>
                <a:effectLst/>
                <a:latin typeface="+mn-lt"/>
                <a:ea typeface="+mn-ea"/>
                <a:cs typeface="+mn-cs"/>
              </a:rPr>
              <a:t> </a:t>
            </a: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Increase IT efficiency</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Higher utilization of hardware, do more with less hardware thus reducing cost of IT</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Virtualization, Containers</a:t>
            </a:r>
          </a:p>
          <a:p>
            <a:r>
              <a:rPr lang="en-US" sz="800" kern="1200" dirty="0">
                <a:solidFill>
                  <a:schemeClr val="tx1"/>
                </a:solidFill>
                <a:effectLst/>
                <a:latin typeface="+mn-lt"/>
                <a:ea typeface="+mn-ea"/>
                <a:cs typeface="+mn-cs"/>
              </a:rPr>
              <a:t> </a:t>
            </a:r>
          </a:p>
          <a:p>
            <a:r>
              <a:rPr lang="en-US" sz="800" b="1" kern="1200" dirty="0">
                <a:solidFill>
                  <a:schemeClr val="tx1"/>
                </a:solidFill>
                <a:effectLst/>
                <a:latin typeface="+mn-lt"/>
                <a:ea typeface="+mn-ea"/>
                <a:cs typeface="+mn-cs"/>
              </a:rPr>
              <a:t>Business Outcome</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Enhance the customer experience</a:t>
            </a:r>
          </a:p>
          <a:p>
            <a:r>
              <a:rPr lang="en-US" sz="800" b="1" kern="1200" dirty="0">
                <a:solidFill>
                  <a:schemeClr val="tx1"/>
                </a:solidFill>
                <a:effectLst/>
                <a:latin typeface="+mn-lt"/>
                <a:ea typeface="+mn-ea"/>
                <a:cs typeface="+mn-cs"/>
              </a:rPr>
              <a:t>Result</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Customer facing and internal apps, and supporting network, perform better and are more reliable resulting in improved and reliable customer interaction</a:t>
            </a:r>
          </a:p>
          <a:p>
            <a:r>
              <a:rPr lang="en-US" sz="800" b="1" kern="1200" dirty="0">
                <a:solidFill>
                  <a:schemeClr val="tx1"/>
                </a:solidFill>
                <a:effectLst/>
                <a:latin typeface="+mn-lt"/>
                <a:ea typeface="+mn-ea"/>
                <a:cs typeface="+mn-cs"/>
              </a:rPr>
              <a:t>For examples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HPE Solutions</a:t>
            </a:r>
          </a:p>
        </p:txBody>
      </p:sp>
      <p:sp>
        <p:nvSpPr>
          <p:cNvPr id="4" name="Slide Number Placeholder 3"/>
          <p:cNvSpPr>
            <a:spLocks noGrp="1"/>
          </p:cNvSpPr>
          <p:nvPr>
            <p:ph type="sldNum" sz="quarter" idx="5"/>
          </p:nvPr>
        </p:nvSpPr>
        <p:spPr/>
        <p:txBody>
          <a:bodyPr/>
          <a:lstStyle/>
          <a:p>
            <a:fld id="{5BFEAE42-E3FE-4405-B7FC-4425D05B92A0}" type="slidenum">
              <a:rPr lang="en-US" smtClean="0"/>
              <a:pPr/>
              <a:t>26</a:t>
            </a:fld>
            <a:endParaRPr lang="en-US" dirty="0"/>
          </a:p>
        </p:txBody>
      </p:sp>
    </p:spTree>
    <p:extLst>
      <p:ext uri="{BB962C8B-B14F-4D97-AF65-F5344CB8AC3E}">
        <p14:creationId xmlns:p14="http://schemas.microsoft.com/office/powerpoint/2010/main" val="3276149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92500" lnSpcReduction="10000"/>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kern="1200">
                <a:solidFill>
                  <a:schemeClr val="tx1"/>
                </a:solidFill>
                <a:effectLst/>
                <a:latin typeface="+mn-lt"/>
                <a:ea typeface="+mn-ea"/>
                <a:cs typeface="+mn-cs"/>
              </a:rPr>
              <a:t>Simplify and expand storage.</a:t>
            </a:r>
            <a:r>
              <a:rPr lang="en-US" sz="1100" kern="1200">
                <a:solidFill>
                  <a:schemeClr val="tx1"/>
                </a:solidFill>
                <a:effectLst/>
                <a:latin typeface="+mn-lt"/>
                <a:ea typeface="+mn-ea"/>
                <a:cs typeface="+mn-cs"/>
              </a:rPr>
              <a:t> Virtualize local server storage to create a low-cost, scalable, software-defined storage solution that’s simple to deploy, manage, and support. Built-in resilience handles drive, server, or component failures with continuous availability. Solutions support both Microsoft Azure Stack HCI and VMware </a:t>
            </a:r>
            <a:r>
              <a:rPr lang="en-US" sz="1100" kern="1200" err="1">
                <a:solidFill>
                  <a:schemeClr val="tx1"/>
                </a:solidFill>
                <a:effectLst/>
                <a:latin typeface="+mn-lt"/>
                <a:ea typeface="+mn-ea"/>
                <a:cs typeface="+mn-cs"/>
              </a:rPr>
              <a:t>vSAN</a:t>
            </a:r>
            <a:r>
              <a:rPr lang="en-US" sz="1100" kern="1200">
                <a:solidFill>
                  <a:schemeClr val="tx1"/>
                </a:solidFill>
                <a:effectLst/>
                <a:latin typeface="+mn-lt"/>
                <a:ea typeface="+mn-ea"/>
                <a:cs typeface="+mn-cs"/>
              </a:rPr>
              <a: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kern="1200">
              <a:solidFill>
                <a:schemeClr val="tx1"/>
              </a:solidFill>
              <a:effectLst/>
              <a:latin typeface="+mn-lt"/>
              <a:ea typeface="+mn-ea"/>
              <a:cs typeface="+mn-cs"/>
            </a:endParaRPr>
          </a:p>
          <a:p>
            <a:r>
              <a:rPr lang="en-US" sz="800" b="1" kern="1200">
                <a:solidFill>
                  <a:schemeClr val="tx1"/>
                </a:solidFill>
                <a:effectLst/>
                <a:latin typeface="+mn-lt"/>
                <a:ea typeface="+mn-ea"/>
                <a:cs typeface="+mn-cs"/>
              </a:rPr>
              <a:t>Business Outcome</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Keep the business running</a:t>
            </a:r>
          </a:p>
          <a:p>
            <a:r>
              <a:rPr lang="en-US" sz="800" b="1" kern="1200">
                <a:solidFill>
                  <a:schemeClr val="tx1"/>
                </a:solidFill>
                <a:effectLst/>
                <a:latin typeface="+mn-lt"/>
                <a:ea typeface="+mn-ea"/>
                <a:cs typeface="+mn-cs"/>
              </a:rPr>
              <a:t>Result</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Less downtime, Disaster Recovery</a:t>
            </a:r>
          </a:p>
          <a:p>
            <a:r>
              <a:rPr lang="en-US" sz="800" b="1" kern="1200">
                <a:solidFill>
                  <a:schemeClr val="tx1"/>
                </a:solidFill>
                <a:effectLst/>
                <a:latin typeface="+mn-lt"/>
                <a:ea typeface="+mn-ea"/>
                <a:cs typeface="+mn-cs"/>
              </a:rPr>
              <a:t>For examples</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HA Storage, Backups</a:t>
            </a:r>
          </a:p>
          <a:p>
            <a:r>
              <a:rPr lang="en-US" sz="800" b="1" kern="1200">
                <a:solidFill>
                  <a:schemeClr val="tx1"/>
                </a:solidFill>
                <a:effectLst/>
                <a:latin typeface="+mn-lt"/>
                <a:ea typeface="+mn-ea"/>
                <a:cs typeface="+mn-cs"/>
              </a:rPr>
              <a:t> </a:t>
            </a:r>
            <a:endParaRPr lang="en-US" sz="800" kern="1200">
              <a:solidFill>
                <a:schemeClr val="tx1"/>
              </a:solidFill>
              <a:effectLst/>
              <a:latin typeface="+mn-lt"/>
              <a:ea typeface="+mn-ea"/>
              <a:cs typeface="+mn-cs"/>
            </a:endParaRPr>
          </a:p>
          <a:p>
            <a:r>
              <a:rPr lang="en-US" sz="800" b="1" kern="1200">
                <a:solidFill>
                  <a:schemeClr val="tx1"/>
                </a:solidFill>
                <a:effectLst/>
                <a:latin typeface="+mn-lt"/>
                <a:ea typeface="+mn-ea"/>
                <a:cs typeface="+mn-cs"/>
              </a:rPr>
              <a:t>Business Outcome</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Improve productivity</a:t>
            </a:r>
          </a:p>
          <a:p>
            <a:r>
              <a:rPr lang="en-US" sz="800" b="1" kern="1200">
                <a:solidFill>
                  <a:schemeClr val="tx1"/>
                </a:solidFill>
                <a:effectLst/>
                <a:latin typeface="+mn-lt"/>
                <a:ea typeface="+mn-ea"/>
                <a:cs typeface="+mn-cs"/>
              </a:rPr>
              <a:t>Result</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Improved performance and accessibility to data and apps (i.e. local and remote)</a:t>
            </a:r>
          </a:p>
          <a:p>
            <a:r>
              <a:rPr lang="en-US" sz="800" b="1" kern="1200">
                <a:solidFill>
                  <a:schemeClr val="tx1"/>
                </a:solidFill>
                <a:effectLst/>
                <a:latin typeface="+mn-lt"/>
                <a:ea typeface="+mn-ea"/>
                <a:cs typeface="+mn-cs"/>
              </a:rPr>
              <a:t>For examples</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File Sharing, Application Hosting</a:t>
            </a:r>
          </a:p>
          <a:p>
            <a:r>
              <a:rPr lang="en-US" sz="800" kern="1200">
                <a:solidFill>
                  <a:schemeClr val="tx1"/>
                </a:solidFill>
                <a:effectLst/>
                <a:latin typeface="+mn-lt"/>
                <a:ea typeface="+mn-ea"/>
                <a:cs typeface="+mn-cs"/>
              </a:rPr>
              <a:t> </a:t>
            </a:r>
          </a:p>
          <a:p>
            <a:r>
              <a:rPr lang="en-US" sz="800" b="1" kern="1200">
                <a:solidFill>
                  <a:schemeClr val="tx1"/>
                </a:solidFill>
                <a:effectLst/>
                <a:latin typeface="+mn-lt"/>
                <a:ea typeface="+mn-ea"/>
                <a:cs typeface="+mn-cs"/>
              </a:rPr>
              <a:t>Business Outcome</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Increase IT efficiency</a:t>
            </a:r>
          </a:p>
          <a:p>
            <a:r>
              <a:rPr lang="en-US" sz="800" b="1" kern="1200">
                <a:solidFill>
                  <a:schemeClr val="tx1"/>
                </a:solidFill>
                <a:effectLst/>
                <a:latin typeface="+mn-lt"/>
                <a:ea typeface="+mn-ea"/>
                <a:cs typeface="+mn-cs"/>
              </a:rPr>
              <a:t>Result</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Higher utilization of hardware, do more with less hardware thus reducing cost of IT</a:t>
            </a:r>
          </a:p>
          <a:p>
            <a:r>
              <a:rPr lang="en-US" sz="800" b="1" kern="1200">
                <a:solidFill>
                  <a:schemeClr val="tx1"/>
                </a:solidFill>
                <a:effectLst/>
                <a:latin typeface="+mn-lt"/>
                <a:ea typeface="+mn-ea"/>
                <a:cs typeface="+mn-cs"/>
              </a:rPr>
              <a:t>For examples</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Virtualization, Containers</a:t>
            </a:r>
          </a:p>
          <a:p>
            <a:r>
              <a:rPr lang="en-US" sz="800" kern="1200">
                <a:solidFill>
                  <a:schemeClr val="tx1"/>
                </a:solidFill>
                <a:effectLst/>
                <a:latin typeface="+mn-lt"/>
                <a:ea typeface="+mn-ea"/>
                <a:cs typeface="+mn-cs"/>
              </a:rPr>
              <a:t> </a:t>
            </a:r>
          </a:p>
          <a:p>
            <a:r>
              <a:rPr lang="en-US" sz="800" b="1" kern="1200">
                <a:solidFill>
                  <a:schemeClr val="tx1"/>
                </a:solidFill>
                <a:effectLst/>
                <a:latin typeface="+mn-lt"/>
                <a:ea typeface="+mn-ea"/>
                <a:cs typeface="+mn-cs"/>
              </a:rPr>
              <a:t>Business Outcome</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Enhance the customer experience</a:t>
            </a:r>
          </a:p>
          <a:p>
            <a:r>
              <a:rPr lang="en-US" sz="800" b="1" kern="1200">
                <a:solidFill>
                  <a:schemeClr val="tx1"/>
                </a:solidFill>
                <a:effectLst/>
                <a:latin typeface="+mn-lt"/>
                <a:ea typeface="+mn-ea"/>
                <a:cs typeface="+mn-cs"/>
              </a:rPr>
              <a:t>Result</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Customer facing and internal apps, and supporting network, perform better and are more reliable resulting in improved and reliable customer interaction</a:t>
            </a:r>
          </a:p>
          <a:p>
            <a:r>
              <a:rPr lang="en-US" sz="800" b="1" kern="1200">
                <a:solidFill>
                  <a:schemeClr val="tx1"/>
                </a:solidFill>
                <a:effectLst/>
                <a:latin typeface="+mn-lt"/>
                <a:ea typeface="+mn-ea"/>
                <a:cs typeface="+mn-cs"/>
              </a:rPr>
              <a:t>For examples</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HPE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000" b="0" i="0" u="none" strike="noStrike" kern="1200" cap="none" spc="0" normalizeH="0" baseline="0" noProof="0">
              <a:ln>
                <a:noFill/>
              </a:ln>
              <a:solidFill>
                <a:prstClr val="black"/>
              </a:solidFill>
              <a:effectLst/>
              <a:uLnTx/>
              <a:uFillTx/>
              <a:latin typeface="MetricHPE Light"/>
              <a:ea typeface="+mn-ea"/>
              <a:cs typeface="+mn-cs"/>
            </a:endParaRPr>
          </a:p>
        </p:txBody>
      </p:sp>
    </p:spTree>
    <p:extLst>
      <p:ext uri="{BB962C8B-B14F-4D97-AF65-F5344CB8AC3E}">
        <p14:creationId xmlns:p14="http://schemas.microsoft.com/office/powerpoint/2010/main" val="1398406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was touched on in the video as well, but it bears repeating that these offers are available in “</a:t>
            </a:r>
            <a:r>
              <a:rPr lang="en-US" baseline="0" dirty="0"/>
              <a:t>good … better … best” configurations.</a:t>
            </a:r>
          </a:p>
          <a:p>
            <a:endParaRPr lang="en-US" baseline="0" dirty="0"/>
          </a:p>
          <a:p>
            <a:r>
              <a:rPr lang="en-US" b="1" baseline="0" dirty="0"/>
              <a:t>Entry</a:t>
            </a:r>
            <a:r>
              <a:rPr lang="en-US" b="0" baseline="0" dirty="0"/>
              <a:t> offers are aggressively priced against the competition for merchandising to drive to a higher performance offer and eventually as a solution</a:t>
            </a:r>
            <a:r>
              <a:rPr lang="en-US" baseline="0" dirty="0"/>
              <a:t>. </a:t>
            </a:r>
          </a:p>
          <a:p>
            <a:endParaRPr lang="en-US" baseline="0" dirty="0"/>
          </a:p>
          <a:p>
            <a:r>
              <a:rPr lang="en-US" b="1" baseline="0" dirty="0"/>
              <a:t>Performance </a:t>
            </a:r>
            <a:r>
              <a:rPr lang="en-US" baseline="0" dirty="0"/>
              <a:t>offers are the most likely configurations customers will buy – they are richer in hard drives and memory. These are the Sweet Spot of configurations.</a:t>
            </a:r>
          </a:p>
          <a:p>
            <a:endParaRPr lang="en-US" baseline="0" dirty="0"/>
          </a:p>
          <a:p>
            <a:r>
              <a:rPr lang="en-US" baseline="0" dirty="0"/>
              <a:t>Then we have </a:t>
            </a:r>
            <a:r>
              <a:rPr lang="en-US" b="1" baseline="0" dirty="0"/>
              <a:t>HPE Small Business Solutions</a:t>
            </a:r>
            <a:r>
              <a:rPr lang="en-US" baseline="0" dirty="0"/>
              <a:t>, which are targeted for specific workloads.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SMB</a:t>
            </a:r>
            <a:r>
              <a:rPr lang="en-US" baseline="0" dirty="0"/>
              <a:t> Offer Elements are top-selling options with the marriage of the base server SKU providing a ready-to-go workload offering with the best discounts.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Now let’s take a look at an actual example for one of our most popular tower servers.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000" b="0" i="0" u="none" strike="noStrike" kern="1200" cap="none" spc="0" normalizeH="0" baseline="0" noProof="0">
              <a:ln>
                <a:noFill/>
              </a:ln>
              <a:solidFill>
                <a:prstClr val="black"/>
              </a:solidFill>
              <a:effectLst/>
              <a:uLnTx/>
              <a:uFillTx/>
              <a:latin typeface="MetricHPE Light"/>
              <a:ea typeface="+mn-ea"/>
              <a:cs typeface="+mn-cs"/>
            </a:endParaRPr>
          </a:p>
        </p:txBody>
      </p:sp>
    </p:spTree>
    <p:extLst>
      <p:ext uri="{BB962C8B-B14F-4D97-AF65-F5344CB8AC3E}">
        <p14:creationId xmlns:p14="http://schemas.microsoft.com/office/powerpoint/2010/main" val="2430209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This was touched on in the video as well, but it bears repeating that these offers are available in “</a:t>
            </a:r>
            <a:r>
              <a:rPr lang="en-US" baseline="0" dirty="0"/>
              <a:t>good … better … best” configurations.</a:t>
            </a:r>
          </a:p>
          <a:p>
            <a:endParaRPr lang="en-US" baseline="0" dirty="0"/>
          </a:p>
          <a:p>
            <a:r>
              <a:rPr lang="en-US" b="1" baseline="0" dirty="0"/>
              <a:t>Entry</a:t>
            </a:r>
            <a:r>
              <a:rPr lang="en-US" b="0" baseline="0" dirty="0"/>
              <a:t> offers are aggressively priced against the competition for merchandising to drive to a higher performance offer and eventually as a solution</a:t>
            </a:r>
            <a:r>
              <a:rPr lang="en-US" baseline="0" dirty="0"/>
              <a:t>. </a:t>
            </a:r>
          </a:p>
          <a:p>
            <a:endParaRPr lang="en-US" baseline="0" dirty="0"/>
          </a:p>
          <a:p>
            <a:r>
              <a:rPr lang="en-US" b="1" baseline="0" dirty="0"/>
              <a:t>Performance </a:t>
            </a:r>
            <a:r>
              <a:rPr lang="en-US" baseline="0" dirty="0"/>
              <a:t>offers are the most likely configurations customers will buy – they are richer in hard drives and memory. These are the Sweet Spot of configurations.</a:t>
            </a:r>
          </a:p>
          <a:p>
            <a:endParaRPr lang="en-US" baseline="0" dirty="0"/>
          </a:p>
          <a:p>
            <a:r>
              <a:rPr lang="en-US" baseline="0" dirty="0"/>
              <a:t>Then we have </a:t>
            </a:r>
            <a:r>
              <a:rPr lang="en-US" b="1" baseline="0" dirty="0"/>
              <a:t>HPE Small Business Solutions</a:t>
            </a:r>
            <a:r>
              <a:rPr lang="en-US" baseline="0" dirty="0"/>
              <a:t>, which are targeted for specific workloads.</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SMB</a:t>
            </a:r>
            <a:r>
              <a:rPr lang="en-US" baseline="0" dirty="0"/>
              <a:t> Offer Elements are top-selling options with the marriage of the base server SKU providing a ready-to-go workload offering with the best discounts.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Now let’s take a look at an actual example for one of our most popular tower servers.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000" b="0" i="0" u="none" strike="noStrike" kern="1200" cap="none" spc="0" normalizeH="0" baseline="0" noProof="0">
              <a:ln>
                <a:noFill/>
              </a:ln>
              <a:solidFill>
                <a:prstClr val="black"/>
              </a:solidFill>
              <a:effectLst/>
              <a:uLnTx/>
              <a:uFillTx/>
              <a:latin typeface="MetricHPE Light"/>
              <a:ea typeface="+mn-ea"/>
              <a:cs typeface="+mn-cs"/>
            </a:endParaRPr>
          </a:p>
        </p:txBody>
      </p:sp>
    </p:spTree>
    <p:extLst>
      <p:ext uri="{BB962C8B-B14F-4D97-AF65-F5344CB8AC3E}">
        <p14:creationId xmlns:p14="http://schemas.microsoft.com/office/powerpoint/2010/main" val="2430209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That’s why we’ve created SMB Offers. They help you…</a:t>
            </a:r>
          </a:p>
          <a:p>
            <a:endParaRPr lang="en-US" dirty="0"/>
          </a:p>
          <a:p>
            <a:r>
              <a:rPr lang="en-US" b="1" dirty="0"/>
              <a:t>/refer to slide points/</a:t>
            </a:r>
          </a:p>
        </p:txBody>
      </p:sp>
      <p:sp>
        <p:nvSpPr>
          <p:cNvPr id="4" name="Slide Number Placeholder 3"/>
          <p:cNvSpPr>
            <a:spLocks noGrp="1"/>
          </p:cNvSpPr>
          <p:nvPr>
            <p:ph type="sldNum" sz="quarter" idx="5"/>
          </p:nvPr>
        </p:nvSpPr>
        <p:spPr/>
        <p:txBody>
          <a:bodyPr/>
          <a:lstStyle/>
          <a:p>
            <a:fld id="{5BFEAE42-E3FE-4405-B7FC-4425D05B92A0}" type="slidenum">
              <a:rPr lang="en-US" smtClean="0"/>
              <a:pPr/>
              <a:t>30</a:t>
            </a:fld>
            <a:endParaRPr lang="en-US"/>
          </a:p>
        </p:txBody>
      </p:sp>
    </p:spTree>
    <p:extLst>
      <p:ext uri="{BB962C8B-B14F-4D97-AF65-F5344CB8AC3E}">
        <p14:creationId xmlns:p14="http://schemas.microsoft.com/office/powerpoint/2010/main" val="770321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600" y="433388"/>
            <a:ext cx="5218113" cy="2935287"/>
          </a:xfrm>
        </p:spPr>
      </p:sp>
      <p:sp>
        <p:nvSpPr>
          <p:cNvPr id="3" name="Notes Placeholder 2"/>
          <p:cNvSpPr>
            <a:spLocks noGrp="1"/>
          </p:cNvSpPr>
          <p:nvPr>
            <p:ph type="body" idx="1"/>
          </p:nvPr>
        </p:nvSpPr>
        <p:spPr/>
        <p:txBody>
          <a:bodyPr/>
          <a:lstStyle/>
          <a:p>
            <a:pPr marL="9144"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A853E8-D85F-5D49-95D2-E1D96ABFE2B9}" type="slidenum">
              <a:rPr kumimoji="0" lang="en-GB" sz="1000" b="0" i="0" u="none" strike="noStrike" kern="1200" cap="none" spc="0" normalizeH="0" baseline="0" noProof="0" smtClean="0">
                <a:ln>
                  <a:noFill/>
                </a:ln>
                <a:solidFill>
                  <a:prstClr val="black"/>
                </a:solidFill>
                <a:effectLst/>
                <a:uLnTx/>
                <a:uFillTx/>
                <a:latin typeface="MetricHP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000" b="0" i="0" u="none" strike="noStrike" kern="1200" cap="none" spc="0" normalizeH="0" baseline="0" noProof="0">
              <a:ln>
                <a:noFill/>
              </a:ln>
              <a:solidFill>
                <a:prstClr val="black"/>
              </a:solidFill>
              <a:effectLst/>
              <a:uLnTx/>
              <a:uFillTx/>
              <a:latin typeface="MetricHPE"/>
              <a:ea typeface="+mn-ea"/>
              <a:cs typeface="+mn-cs"/>
            </a:endParaRPr>
          </a:p>
        </p:txBody>
      </p:sp>
    </p:spTree>
    <p:extLst>
      <p:ext uri="{BB962C8B-B14F-4D97-AF65-F5344CB8AC3E}">
        <p14:creationId xmlns:p14="http://schemas.microsoft.com/office/powerpoint/2010/main" val="2944014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normAutofit fontScale="92500" lnSpcReduction="20000"/>
          </a:bodyPr>
          <a:lstStyle/>
          <a:p>
            <a:pPr marL="9318" indent="0">
              <a:buNone/>
            </a:pPr>
            <a:r>
              <a:rPr lang="en-US" b="1" dirty="0"/>
              <a:t>HPE Pointnext services</a:t>
            </a:r>
          </a:p>
          <a:p>
            <a:pPr marL="9318" indent="0">
              <a:buNone/>
            </a:pPr>
            <a:r>
              <a:rPr lang="en-US" dirty="0"/>
              <a:t>A services partner built for your business today and tomorrow, HPE Pointnext services enable you to meet availability commitments with a variety of coverage levels and response times, and easily connect to HPE for faster problem resolution. </a:t>
            </a:r>
          </a:p>
          <a:p>
            <a:pPr marL="9318" indent="0">
              <a:buNone/>
            </a:pPr>
            <a:endParaRPr lang="en-US" dirty="0"/>
          </a:p>
          <a:p>
            <a:pPr marL="9318" indent="0">
              <a:buNone/>
            </a:pPr>
            <a:r>
              <a:rPr lang="en-US" dirty="0"/>
              <a:t>HPE Pointnext offers comprehensive hardware and software services to help increase the availability of IT infrastructure and extend in-house IT staff with HPE expertise. You can do more with less by leveraging service tools with built-in simplification, and remote management tools.</a:t>
            </a:r>
          </a:p>
          <a:p>
            <a:pPr marL="9318" indent="0">
              <a:buNone/>
            </a:pPr>
            <a:endParaRPr lang="en-GB" dirty="0"/>
          </a:p>
          <a:p>
            <a:pPr marL="372709" lvl="2" indent="-139766" defTabSz="931774">
              <a:spcBef>
                <a:spcPts val="611"/>
              </a:spcBef>
              <a:defRPr/>
            </a:pPr>
            <a:r>
              <a:rPr lang="en-GB" sz="1100" dirty="0"/>
              <a:t>Improve reliability through proactive monitoring and operational support</a:t>
            </a:r>
          </a:p>
          <a:p>
            <a:pPr marL="372709" lvl="2" indent="-139766"/>
            <a:r>
              <a:rPr lang="en-GB" sz="1100" dirty="0"/>
              <a:t>Deliver better SLAs with faster parts replacement</a:t>
            </a:r>
          </a:p>
          <a:p>
            <a:pPr marL="372709" lvl="2" indent="-139766"/>
            <a:r>
              <a:rPr lang="en-GB" sz="1100" dirty="0"/>
              <a:t>Increase efficiency by </a:t>
            </a:r>
            <a:r>
              <a:rPr lang="en-US" sz="1100" dirty="0"/>
              <a:t>leveraging HPE Education to </a:t>
            </a:r>
            <a:r>
              <a:rPr lang="en-GB" sz="1100" dirty="0"/>
              <a:t>keep up with the latest technologies and best practices</a:t>
            </a:r>
          </a:p>
          <a:p>
            <a:pPr marL="372709" lvl="2" indent="-139766"/>
            <a:r>
              <a:rPr lang="en-GB" sz="1100" dirty="0"/>
              <a:t>Reduce financial burden: HPE GreenLake provides the flexibility capacity and pay as you grow</a:t>
            </a:r>
          </a:p>
          <a:p>
            <a:pPr marL="372709" lvl="2" indent="-139766"/>
            <a:r>
              <a:rPr lang="en-US" sz="1100" dirty="0"/>
              <a:t>Use these improvements to focus on business development</a:t>
            </a:r>
            <a:endParaRPr lang="en-GB" sz="1100" dirty="0"/>
          </a:p>
          <a:p>
            <a:pPr marL="9318" indent="0">
              <a:buNone/>
            </a:pPr>
            <a:endParaRPr lang="en-US" dirty="0"/>
          </a:p>
          <a:p>
            <a:pPr marL="9318" indent="0">
              <a:buNone/>
            </a:pPr>
            <a:r>
              <a:rPr lang="en-US" dirty="0"/>
              <a:t>Operational support services</a:t>
            </a:r>
          </a:p>
          <a:p>
            <a:pPr marL="370380" lvl="1" indent="-174708"/>
            <a:r>
              <a:rPr lang="en-US" sz="1100" dirty="0"/>
              <a:t>H</a:t>
            </a:r>
            <a:r>
              <a:rPr lang="en-US" sz="1100" dirty="0">
                <a:cs typeface="Arial" pitchFamily="34" charset="0"/>
              </a:rPr>
              <a:t>PE Foundation Care is cost-effective, simplified support that helps get devices running when there is a problem. This is reactive support. </a:t>
            </a:r>
          </a:p>
          <a:p>
            <a:pPr marL="370380" lvl="1" indent="-174708"/>
            <a:r>
              <a:rPr lang="en-US" sz="1100" dirty="0">
                <a:cs typeface="Arial" pitchFamily="34" charset="0"/>
              </a:rPr>
              <a:t>HPE Proactive Care includes everything that Foundation Care offers plus more personalized, proactive support with an enhanced call experience and tailored reports with recommendations. Proactive Care Advanced includes assigned technical experts for a more personalized experience.</a:t>
            </a:r>
          </a:p>
          <a:p>
            <a:pPr marL="370380" lvl="1" indent="-174708"/>
            <a:r>
              <a:rPr lang="en-US" sz="1100" dirty="0">
                <a:cs typeface="Arial" pitchFamily="34" charset="0"/>
              </a:rPr>
              <a:t>HPE Datacenter Care offers a tailored experience to drive operational efficiency for the entire IT environment, even multivendor IT. Datacenter Care builds on Foundation Care and Proactive Care, plus offers an assigned account support team.</a:t>
            </a:r>
          </a:p>
          <a:p>
            <a:pPr marL="9318" indent="0" defTabSz="931774">
              <a:spcBef>
                <a:spcPts val="611"/>
              </a:spcBef>
              <a:buNone/>
              <a:defRPr/>
            </a:pPr>
            <a:endParaRPr lang="en-US" dirty="0">
              <a:cs typeface="Arial" pitchFamily="34" charset="0"/>
            </a:endParaRPr>
          </a:p>
          <a:p>
            <a:pPr marL="9318" indent="0" defTabSz="931774">
              <a:spcBef>
                <a:spcPts val="611"/>
              </a:spcBef>
              <a:buNone/>
              <a:defRPr/>
            </a:pPr>
            <a:r>
              <a:rPr lang="en-US" dirty="0">
                <a:cs typeface="Arial" pitchFamily="34" charset="0"/>
              </a:rPr>
              <a:t>Education Services</a:t>
            </a:r>
          </a:p>
          <a:p>
            <a:pPr marL="370380" lvl="1" indent="-174708"/>
            <a:r>
              <a:rPr lang="en-US" sz="1100" dirty="0">
                <a:cs typeface="Arial" pitchFamily="34" charset="0"/>
              </a:rPr>
              <a:t>HPE </a:t>
            </a:r>
            <a:r>
              <a:rPr lang="en-GB" sz="1100" dirty="0"/>
              <a:t>understands that technology adoption is better enabled when people within your organization are trained and equipped to work with the technology well. HPE Education Services offers a full range of training opportunities, ranging from on-demand and virtual labs to instructor-led, and inclusive of education consulting for a tailored fit to their specific needs and teams.</a:t>
            </a:r>
          </a:p>
        </p:txBody>
      </p:sp>
      <p:sp>
        <p:nvSpPr>
          <p:cNvPr id="4" name="Slide Number Placeholder 3"/>
          <p:cNvSpPr>
            <a:spLocks noGrp="1"/>
          </p:cNvSpPr>
          <p:nvPr>
            <p:ph type="sldNum" sz="quarter" idx="10"/>
          </p:nvPr>
        </p:nvSpPr>
        <p:spPr/>
        <p:txBody>
          <a:bodyPr/>
          <a:lstStyle/>
          <a:p>
            <a:fld id="{5BFEAE42-E3FE-4405-B7FC-4425D05B92A0}" type="slidenum">
              <a:rPr lang="en-GB" smtClean="0"/>
              <a:pPr/>
              <a:t>31</a:t>
            </a:fld>
            <a:endParaRPr lang="en-GB" dirty="0"/>
          </a:p>
        </p:txBody>
      </p:sp>
    </p:spTree>
    <p:extLst>
      <p:ext uri="{BB962C8B-B14F-4D97-AF65-F5344CB8AC3E}">
        <p14:creationId xmlns:p14="http://schemas.microsoft.com/office/powerpoint/2010/main" val="3530554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a:t>Of course, with cost and efficiency being important concerns, HPE Financial Services is right there with a number of ways for you to get the IT you need now, while conserving cash for other critical needs.</a:t>
            </a:r>
          </a:p>
        </p:txBody>
      </p:sp>
      <p:sp>
        <p:nvSpPr>
          <p:cNvPr id="4" name="Slide Number Placeholder 3"/>
          <p:cNvSpPr>
            <a:spLocks noGrp="1"/>
          </p:cNvSpPr>
          <p:nvPr>
            <p:ph type="sldNum" sz="quarter" idx="5"/>
          </p:nvPr>
        </p:nvSpPr>
        <p:spPr/>
        <p:txBody>
          <a:bodyPr/>
          <a:lstStyle/>
          <a:p>
            <a:fld id="{5BFEAE42-E3FE-4405-B7FC-4425D05B92A0}" type="slidenum">
              <a:rPr lang="en-US" smtClean="0"/>
              <a:pPr/>
              <a:t>32</a:t>
            </a:fld>
            <a:endParaRPr lang="en-US" dirty="0"/>
          </a:p>
        </p:txBody>
      </p:sp>
    </p:spTree>
    <p:extLst>
      <p:ext uri="{BB962C8B-B14F-4D97-AF65-F5344CB8AC3E}">
        <p14:creationId xmlns:p14="http://schemas.microsoft.com/office/powerpoint/2010/main" val="36036965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100" b="1" kern="1200" dirty="0">
                <a:solidFill>
                  <a:schemeClr val="tx1"/>
                </a:solidFill>
                <a:effectLst/>
                <a:latin typeface="+mn-lt"/>
                <a:ea typeface="+mn-ea"/>
                <a:cs typeface="+mn-cs"/>
              </a:rPr>
              <a:t>You can also sell HPE SMB Offers as a subscription.</a:t>
            </a:r>
          </a:p>
          <a:p>
            <a:endParaRPr lang="en-US" sz="1100" b="1"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HPE Subscription services</a:t>
            </a:r>
            <a:r>
              <a:rPr lang="en-US" sz="1100" kern="1200" dirty="0">
                <a:solidFill>
                  <a:schemeClr val="tx1"/>
                </a:solidFill>
                <a:effectLst/>
                <a:latin typeface="+mn-lt"/>
                <a:ea typeface="+mn-ea"/>
                <a:cs typeface="+mn-cs"/>
              </a:rPr>
              <a:t> allow SMBs to select a complete solution from predefined options that include best-in-class software; accessories; compute, storage, and networking hardware; and worry-free support services for a predictable monthly subscription fee. No large, upfront purchase to make—just subscribe, use, return, and renew. No worries about what to do with old equipment. </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Need to expand? Simply add more subscriptions. HPE Channel Partners can offer hardware, software, and support services in a single solution and deliver it in one simplified subscription contract.</a:t>
            </a:r>
          </a:p>
        </p:txBody>
      </p:sp>
      <p:sp>
        <p:nvSpPr>
          <p:cNvPr id="4" name="Slide Number Placeholder 3"/>
          <p:cNvSpPr>
            <a:spLocks noGrp="1"/>
          </p:cNvSpPr>
          <p:nvPr>
            <p:ph type="sldNum" sz="quarter" idx="5"/>
          </p:nvPr>
        </p:nvSpPr>
        <p:spPr/>
        <p:txBody>
          <a:bodyPr/>
          <a:lstStyle/>
          <a:p>
            <a:fld id="{5BFEAE42-E3FE-4405-B7FC-4425D05B92A0}" type="slidenum">
              <a:rPr lang="en-US" smtClean="0"/>
              <a:pPr/>
              <a:t>33</a:t>
            </a:fld>
            <a:endParaRPr lang="en-US"/>
          </a:p>
        </p:txBody>
      </p:sp>
    </p:spTree>
    <p:extLst>
      <p:ext uri="{BB962C8B-B14F-4D97-AF65-F5344CB8AC3E}">
        <p14:creationId xmlns:p14="http://schemas.microsoft.com/office/powerpoint/2010/main" val="3230973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GB" b="1" dirty="0"/>
              <a:t>Value </a:t>
            </a:r>
            <a:r>
              <a:rPr lang="en-GB" dirty="0"/>
              <a:t>– most cost</a:t>
            </a:r>
            <a:r>
              <a:rPr lang="en-GB" baseline="0" dirty="0"/>
              <a:t> effective way to license compared to Volume licensing or COEM (Microsoft Vanilla)</a:t>
            </a:r>
          </a:p>
          <a:p>
            <a:r>
              <a:rPr lang="en-GB" b="1" baseline="0" dirty="0"/>
              <a:t>Simplified Installation </a:t>
            </a:r>
            <a:r>
              <a:rPr lang="en-GB" baseline="0" dirty="0"/>
              <a:t>– Tried Tested and tuned to HPE ProLiant, results in a shorter install time and also has 90 days free installation support – meaning a customer can just call one number to get help.</a:t>
            </a:r>
          </a:p>
          <a:p>
            <a:r>
              <a:rPr lang="en-GB" b="1" baseline="0" dirty="0" err="1"/>
              <a:t>Downfrade</a:t>
            </a:r>
            <a:r>
              <a:rPr lang="en-GB" b="1" baseline="0" dirty="0"/>
              <a:t> Rights </a:t>
            </a:r>
            <a:r>
              <a:rPr lang="en-GB" baseline="0" dirty="0"/>
              <a:t>– ROK is the only OS type for SMBs that offers downgrade rights to a previous version, for no extra cost.</a:t>
            </a:r>
          </a:p>
          <a:p>
            <a:r>
              <a:rPr lang="en-GB" b="1" baseline="0" dirty="0"/>
              <a:t>Covered under hardware warranty </a:t>
            </a:r>
            <a:r>
              <a:rPr lang="en-GB" baseline="0" dirty="0"/>
              <a:t>– HPE will offer the support required should there be a warranty </a:t>
            </a:r>
          </a:p>
          <a:p>
            <a:r>
              <a:rPr lang="en-GB" baseline="0" dirty="0"/>
              <a:t>issue.</a:t>
            </a:r>
          </a:p>
          <a:p>
            <a:r>
              <a:rPr lang="en-GB" b="1" baseline="0" dirty="0"/>
              <a:t>One Stop Shop </a:t>
            </a:r>
            <a:r>
              <a:rPr lang="en-GB" baseline="0" dirty="0"/>
              <a:t>– shop with ease, with one point of contact.</a:t>
            </a:r>
          </a:p>
          <a:p>
            <a:r>
              <a:rPr lang="en-GB" b="1" baseline="0" dirty="0"/>
              <a:t>Windows Server Cash Back </a:t>
            </a:r>
            <a:r>
              <a:rPr lang="en-GB" baseline="0" dirty="0"/>
              <a:t>- </a:t>
            </a:r>
            <a:r>
              <a:rPr lang="en-US" dirty="0"/>
              <a:t>Claim up to $500 cash back when you buy an HPE ProLiant with a qualifying Windows Server OS – </a:t>
            </a:r>
            <a:r>
              <a:rPr lang="en-US" b="1" dirty="0"/>
              <a:t>Double that with a DL160/DL180</a:t>
            </a:r>
            <a:endParaRPr lang="en-GB" baseline="0"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34</a:t>
            </a:fld>
            <a:endParaRPr lang="en-US"/>
          </a:p>
        </p:txBody>
      </p:sp>
    </p:spTree>
    <p:extLst>
      <p:ext uri="{BB962C8B-B14F-4D97-AF65-F5344CB8AC3E}">
        <p14:creationId xmlns:p14="http://schemas.microsoft.com/office/powerpoint/2010/main" val="2266928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35</a:t>
            </a:fld>
            <a:endParaRPr lang="en-US" dirty="0"/>
          </a:p>
        </p:txBody>
      </p:sp>
    </p:spTree>
    <p:extLst>
      <p:ext uri="{BB962C8B-B14F-4D97-AF65-F5344CB8AC3E}">
        <p14:creationId xmlns:p14="http://schemas.microsoft.com/office/powerpoint/2010/main" val="821833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338" y="414338"/>
            <a:ext cx="4964112" cy="2794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3821098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338" y="414338"/>
            <a:ext cx="4964112" cy="2794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74993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600" y="433388"/>
            <a:ext cx="5218113" cy="2935287"/>
          </a:xfrm>
        </p:spPr>
      </p:sp>
      <p:sp>
        <p:nvSpPr>
          <p:cNvPr id="3" name="Notes Placeholder 2"/>
          <p:cNvSpPr>
            <a:spLocks noGrp="1"/>
          </p:cNvSpPr>
          <p:nvPr>
            <p:ph type="body" idx="1"/>
          </p:nvPr>
        </p:nvSpPr>
        <p:spPr/>
        <p:txBody>
          <a:bodyPr/>
          <a:lstStyle/>
          <a:p>
            <a:pPr marL="9144"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A853E8-D85F-5D49-95D2-E1D96ABFE2B9}" type="slidenum">
              <a:rPr kumimoji="0" lang="en-GB" sz="1000" b="0" i="0" u="none" strike="noStrike" kern="1200" cap="none" spc="0" normalizeH="0" baseline="0" noProof="0" smtClean="0">
                <a:ln>
                  <a:noFill/>
                </a:ln>
                <a:solidFill>
                  <a:prstClr val="black"/>
                </a:solidFill>
                <a:effectLst/>
                <a:uLnTx/>
                <a:uFillTx/>
                <a:latin typeface="MetricHP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000" b="0" i="0" u="none" strike="noStrike" kern="1200" cap="none" spc="0" normalizeH="0" baseline="0" noProof="0">
              <a:ln>
                <a:noFill/>
              </a:ln>
              <a:solidFill>
                <a:prstClr val="black"/>
              </a:solidFill>
              <a:effectLst/>
              <a:uLnTx/>
              <a:uFillTx/>
              <a:latin typeface="MetricHPE"/>
              <a:ea typeface="+mn-ea"/>
              <a:cs typeface="+mn-cs"/>
            </a:endParaRPr>
          </a:p>
        </p:txBody>
      </p:sp>
    </p:spTree>
    <p:extLst>
      <p:ext uri="{BB962C8B-B14F-4D97-AF65-F5344CB8AC3E}">
        <p14:creationId xmlns:p14="http://schemas.microsoft.com/office/powerpoint/2010/main" val="2475707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600" y="433388"/>
            <a:ext cx="5218113" cy="2935287"/>
          </a:xfrm>
        </p:spPr>
      </p:sp>
      <p:sp>
        <p:nvSpPr>
          <p:cNvPr id="3" name="Notes Placeholder 2"/>
          <p:cNvSpPr>
            <a:spLocks noGrp="1"/>
          </p:cNvSpPr>
          <p:nvPr>
            <p:ph type="body" idx="1"/>
          </p:nvPr>
        </p:nvSpPr>
        <p:spPr/>
        <p:txBody>
          <a:bodyPr/>
          <a:lstStyle/>
          <a:p>
            <a:pPr marL="9144"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A853E8-D85F-5D49-95D2-E1D96ABFE2B9}" type="slidenum">
              <a:rPr kumimoji="0" lang="en-GB" sz="1000" b="0" i="0" u="none" strike="noStrike" kern="1200" cap="none" spc="0" normalizeH="0" baseline="0" noProof="0" smtClean="0">
                <a:ln>
                  <a:noFill/>
                </a:ln>
                <a:solidFill>
                  <a:prstClr val="black"/>
                </a:solidFill>
                <a:effectLst/>
                <a:uLnTx/>
                <a:uFillTx/>
                <a:latin typeface="MetricHP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000" b="0" i="0" u="none" strike="noStrike" kern="1200" cap="none" spc="0" normalizeH="0" baseline="0" noProof="0">
              <a:ln>
                <a:noFill/>
              </a:ln>
              <a:solidFill>
                <a:prstClr val="black"/>
              </a:solidFill>
              <a:effectLst/>
              <a:uLnTx/>
              <a:uFillTx/>
              <a:latin typeface="MetricHPE"/>
              <a:ea typeface="+mn-ea"/>
              <a:cs typeface="+mn-cs"/>
            </a:endParaRPr>
          </a:p>
        </p:txBody>
      </p:sp>
    </p:spTree>
    <p:extLst>
      <p:ext uri="{BB962C8B-B14F-4D97-AF65-F5344CB8AC3E}">
        <p14:creationId xmlns:p14="http://schemas.microsoft.com/office/powerpoint/2010/main" val="354019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0338" y="414338"/>
            <a:ext cx="4964112" cy="2794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592366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EAE42-E3FE-4405-B7FC-4425D05B92A0}" type="slidenum">
              <a:rPr lang="en-US" smtClean="0"/>
              <a:pPr/>
              <a:t>6</a:t>
            </a:fld>
            <a:endParaRPr lang="en-US" dirty="0"/>
          </a:p>
        </p:txBody>
      </p:sp>
    </p:spTree>
    <p:extLst>
      <p:ext uri="{BB962C8B-B14F-4D97-AF65-F5344CB8AC3E}">
        <p14:creationId xmlns:p14="http://schemas.microsoft.com/office/powerpoint/2010/main" val="1582481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1600" y="433388"/>
            <a:ext cx="5218113" cy="2935287"/>
          </a:xfrm>
        </p:spPr>
      </p:sp>
      <p:sp>
        <p:nvSpPr>
          <p:cNvPr id="3" name="Notes Placeholder 2"/>
          <p:cNvSpPr>
            <a:spLocks noGrp="1"/>
          </p:cNvSpPr>
          <p:nvPr>
            <p:ph type="body" idx="1"/>
          </p:nvPr>
        </p:nvSpPr>
        <p:spPr/>
        <p:txBody>
          <a:bodyPr/>
          <a:lstStyle/>
          <a:p>
            <a:pPr marL="9144" inden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A853E8-D85F-5D49-95D2-E1D96ABFE2B9}" type="slidenum">
              <a:rPr kumimoji="0" lang="en-GB" sz="1000" b="0" i="0" u="none" strike="noStrike" kern="1200" cap="none" spc="0" normalizeH="0" baseline="0" noProof="0" smtClean="0">
                <a:ln>
                  <a:noFill/>
                </a:ln>
                <a:solidFill>
                  <a:prstClr val="black"/>
                </a:solidFill>
                <a:effectLst/>
                <a:uLnTx/>
                <a:uFillTx/>
                <a:latin typeface="MetricHP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000" b="0" i="0" u="none" strike="noStrike" kern="1200" cap="none" spc="0" normalizeH="0" baseline="0" noProof="0">
              <a:ln>
                <a:noFill/>
              </a:ln>
              <a:solidFill>
                <a:prstClr val="black"/>
              </a:solidFill>
              <a:effectLst/>
              <a:uLnTx/>
              <a:uFillTx/>
              <a:latin typeface="MetricHPE"/>
              <a:ea typeface="+mn-ea"/>
              <a:cs typeface="+mn-cs"/>
            </a:endParaRPr>
          </a:p>
        </p:txBody>
      </p:sp>
    </p:spTree>
    <p:extLst>
      <p:ext uri="{BB962C8B-B14F-4D97-AF65-F5344CB8AC3E}">
        <p14:creationId xmlns:p14="http://schemas.microsoft.com/office/powerpoint/2010/main" val="2230325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r>
              <a:rPr lang="en-US" dirty="0"/>
              <a:t>Here at HPE, we’ve been listening to SMB customers, working to understand your challenges and help you meet your goals. What we’ve found is that most SMB customers have three main needs or goals around IT. Maybe some of these sound familiar to you.</a:t>
            </a:r>
          </a:p>
          <a:p>
            <a:endParaRPr lang="en-US" dirty="0"/>
          </a:p>
          <a:p>
            <a:r>
              <a:rPr lang="en-US" b="1" dirty="0"/>
              <a:t>Fear-free IT</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dirty="0"/>
              <a:t>You don’t want to be afraid of IT. </a:t>
            </a:r>
            <a:r>
              <a:rPr lang="en-US" sz="1100" dirty="0">
                <a:solidFill>
                  <a:schemeClr val="accent1">
                    <a:lumMod val="75000"/>
                  </a:schemeClr>
                </a:solidFill>
                <a:effectLst/>
              </a:rPr>
              <a:t>Customers</a:t>
            </a:r>
            <a:r>
              <a:rPr lang="en-US" sz="1100" baseline="0" dirty="0">
                <a:solidFill>
                  <a:schemeClr val="accent1">
                    <a:lumMod val="75000"/>
                  </a:schemeClr>
                </a:solidFill>
                <a:effectLst/>
              </a:rPr>
              <a:t> are your business, not IT</a:t>
            </a:r>
            <a:r>
              <a:rPr lang="en-US" sz="1100" dirty="0">
                <a:effectLst/>
              </a:rPr>
              <a:t>. You expect IT to work, to help</a:t>
            </a:r>
            <a:r>
              <a:rPr lang="en-US" sz="1100" baseline="0" dirty="0">
                <a:effectLst/>
              </a:rPr>
              <a:t> improve the business </a:t>
            </a:r>
            <a:r>
              <a:rPr lang="en-US" sz="1100" dirty="0">
                <a:effectLst/>
              </a:rPr>
              <a:t>not create fear</a:t>
            </a:r>
            <a:r>
              <a:rPr lang="en-US" sz="1100" baseline="0" dirty="0">
                <a:effectLst/>
              </a:rPr>
              <a:t> about new technology</a:t>
            </a:r>
            <a:r>
              <a:rPr lang="en-US" sz="1100" dirty="0">
                <a:effectLst/>
              </a:rPr>
              <a:t>. You </a:t>
            </a:r>
            <a:r>
              <a:rPr lang="en-US" sz="1100" baseline="0" dirty="0">
                <a:effectLst/>
              </a:rPr>
              <a:t>need to </a:t>
            </a:r>
            <a:r>
              <a:rPr lang="en-US" sz="1100" baseline="0" dirty="0">
                <a:solidFill>
                  <a:schemeClr val="accent1">
                    <a:lumMod val="75000"/>
                  </a:schemeClr>
                </a:solidFill>
                <a:effectLst/>
              </a:rPr>
              <a:t>grow</a:t>
            </a:r>
            <a:r>
              <a:rPr lang="en-US" sz="1100" dirty="0">
                <a:solidFill>
                  <a:schemeClr val="accent1">
                    <a:lumMod val="75000"/>
                  </a:schemeClr>
                </a:solidFill>
                <a:effectLst/>
              </a:rPr>
              <a:t> revenue and the business</a:t>
            </a:r>
            <a:r>
              <a:rPr lang="en-US" sz="1100" dirty="0">
                <a:effectLst/>
              </a:rPr>
              <a:t>, so you sometimes need advice on what you need and how to keep it up and running with minimal fuss. </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b="1" dirty="0">
              <a:solidFill>
                <a:schemeClr val="accent1">
                  <a:lumMod val="75000"/>
                </a:schemeClr>
              </a:solidFill>
              <a:effectLst/>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dirty="0">
                <a:solidFill>
                  <a:schemeClr val="accent1">
                    <a:lumMod val="75000"/>
                  </a:schemeClr>
                </a:solidFill>
                <a:effectLst/>
              </a:rPr>
              <a:t>No worries, IT is safe and secure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dirty="0">
                <a:solidFill>
                  <a:schemeClr val="accent1">
                    <a:lumMod val="75000"/>
                  </a:schemeClr>
                </a:solidFill>
                <a:effectLst/>
              </a:rPr>
              <a:t>You don’t want to worry about IT being safe and secure. And you don’t have the luxury of downtime</a:t>
            </a:r>
            <a:r>
              <a:rPr lang="en-US" sz="1100" dirty="0">
                <a:effectLst/>
              </a:rPr>
              <a:t>. You expect an IT vendor to provide a complete solution, one that is </a:t>
            </a:r>
            <a:r>
              <a:rPr lang="en-US" sz="1100" dirty="0">
                <a:solidFill>
                  <a:schemeClr val="accent1">
                    <a:lumMod val="75000"/>
                  </a:schemeClr>
                </a:solidFill>
                <a:effectLst/>
              </a:rPr>
              <a:t>rock-solid reliable, protected from cyberthreats, </a:t>
            </a:r>
            <a:r>
              <a:rPr lang="en-US" sz="1100" dirty="0">
                <a:effectLst/>
              </a:rPr>
              <a:t>and has the </a:t>
            </a:r>
            <a:r>
              <a:rPr lang="en-US" sz="1100" dirty="0">
                <a:solidFill>
                  <a:schemeClr val="accent1">
                    <a:lumMod val="75000"/>
                  </a:schemeClr>
                </a:solidFill>
                <a:effectLst/>
              </a:rPr>
              <a:t>technical support you</a:t>
            </a:r>
            <a:r>
              <a:rPr lang="en-US" sz="1100" dirty="0">
                <a:effectLst/>
              </a:rPr>
              <a:t> need without the hassle of guesswork and hand-offs to multiple support people.</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endParaRPr lang="en-US" sz="1100" dirty="0">
              <a:effectLst/>
            </a:endParaRP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b="1" dirty="0">
                <a:effectLst/>
              </a:rPr>
              <a:t>Amazingly efficient IT </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lang="en-US" sz="1100" dirty="0">
                <a:effectLst/>
              </a:rPr>
              <a:t>You need IT to be efficient. Getting the </a:t>
            </a:r>
            <a:r>
              <a:rPr lang="en-US" sz="1100" dirty="0">
                <a:solidFill>
                  <a:schemeClr val="accent1">
                    <a:lumMod val="75000"/>
                  </a:schemeClr>
                </a:solidFill>
                <a:effectLst/>
              </a:rPr>
              <a:t>best return for the money spent—</a:t>
            </a:r>
            <a:r>
              <a:rPr lang="en-US" sz="1100" dirty="0">
                <a:effectLst/>
              </a:rPr>
              <a:t>on anything—is vital. You need to know that </a:t>
            </a:r>
            <a:r>
              <a:rPr lang="en-US" sz="1100" dirty="0">
                <a:solidFill>
                  <a:schemeClr val="accent1">
                    <a:lumMod val="75000"/>
                  </a:schemeClr>
                </a:solidFill>
                <a:effectLst/>
              </a:rPr>
              <a:t>everything is being fully utilized </a:t>
            </a:r>
            <a:r>
              <a:rPr lang="en-US" sz="1100" dirty="0">
                <a:effectLst/>
              </a:rPr>
              <a:t>and not dragging the business down because it’s outdated or inefficient. In fact, you’ll pay the </a:t>
            </a:r>
            <a:r>
              <a:rPr lang="en-US" sz="1100" dirty="0">
                <a:solidFill>
                  <a:schemeClr val="accent1">
                    <a:lumMod val="75000"/>
                  </a:schemeClr>
                </a:solidFill>
                <a:effectLst/>
              </a:rPr>
              <a:t>right price to have the best </a:t>
            </a:r>
            <a:r>
              <a:rPr lang="en-US" sz="1100" dirty="0">
                <a:effectLst/>
              </a:rPr>
              <a:t>IT for your business, but you want to do it on your terms and </a:t>
            </a:r>
            <a:r>
              <a:rPr lang="en-US" sz="1100" dirty="0">
                <a:solidFill>
                  <a:schemeClr val="accent1">
                    <a:lumMod val="75000"/>
                  </a:schemeClr>
                </a:solidFill>
                <a:effectLst/>
              </a:rPr>
              <a:t>prefer to pay only for what you use.</a:t>
            </a:r>
            <a:endParaRPr lang="en-US" sz="1100" dirty="0">
              <a:effectLst/>
            </a:endParaRPr>
          </a:p>
        </p:txBody>
      </p:sp>
      <p:sp>
        <p:nvSpPr>
          <p:cNvPr id="4" name="Slide Number Placeholder 3"/>
          <p:cNvSpPr>
            <a:spLocks noGrp="1"/>
          </p:cNvSpPr>
          <p:nvPr>
            <p:ph type="sldNum" sz="quarter" idx="5"/>
          </p:nvPr>
        </p:nvSpPr>
        <p:spPr/>
        <p:txBody>
          <a:bodyPr/>
          <a:lstStyle/>
          <a:p>
            <a:fld id="{5BFEAE42-E3FE-4405-B7FC-4425D05B92A0}" type="slidenum">
              <a:rPr lang="en-US" smtClean="0"/>
              <a:pPr/>
              <a:t>8</a:t>
            </a:fld>
            <a:endParaRPr lang="en-US" dirty="0"/>
          </a:p>
        </p:txBody>
      </p:sp>
    </p:spTree>
    <p:extLst>
      <p:ext uri="{BB962C8B-B14F-4D97-AF65-F5344CB8AC3E}">
        <p14:creationId xmlns:p14="http://schemas.microsoft.com/office/powerpoint/2010/main" val="1807113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32500" lnSpcReduction="20000"/>
          </a:bodyPr>
          <a:lstStyle/>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0" baseline="0" dirty="0"/>
              <a:t>They also help you keep things simple, secure, and affordable.</a:t>
            </a:r>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endParaRPr lang="en-US" b="0" baseline="0" dirty="0"/>
          </a:p>
          <a:p>
            <a:pPr marL="9144" marR="0" lvl="0" indent="0" algn="l" defTabSz="914400" rtl="0" eaLnBrk="1" fontAlgn="auto" latinLnBrk="0" hangingPunct="1">
              <a:lnSpc>
                <a:spcPct val="100000"/>
              </a:lnSpc>
              <a:spcBef>
                <a:spcPts val="600"/>
              </a:spcBef>
              <a:spcAft>
                <a:spcPts val="0"/>
              </a:spcAft>
              <a:buClrTx/>
              <a:buSzPct val="25000"/>
              <a:buFont typeface="Arial" panose="020B0604020202020204" pitchFamily="34" charset="0"/>
              <a:buNone/>
              <a:tabLst/>
              <a:defRPr/>
            </a:pPr>
            <a:r>
              <a:rPr lang="en-US" b="0" baseline="0" dirty="0"/>
              <a:t>Most SMB customers are not IT-savvy, and they rely completely on their Partners. Our job at HPE is to make it easy on our Partners to deploy solutions that deliver these outcomes. HPE Small Business Solutions capture best practices and incorporate the latest technologies that are optimized for top SMB use cases. The solutions are targeted to enable Partners to deploy solutions at reduced cost and increase customer SLAs, which results in increased margin and higher customer retention. Partners are looking to get greater efficiencies from their employees. HPE Small Business Solutions are accompanied by a solution guide and training materials that can be easily consumed. </a:t>
            </a:r>
            <a:endParaRPr lang="en-US" dirty="0"/>
          </a:p>
          <a:p>
            <a:endParaRPr lang="en-US" b="0" dirty="0"/>
          </a:p>
          <a:p>
            <a:pPr marL="9144" indent="0">
              <a:buNone/>
            </a:pPr>
            <a:r>
              <a:rPr lang="en-US" b="0" dirty="0"/>
              <a:t>These configured and validated solutions are prescriptive yet highly customizable, making them easy for Partners to sell. They are also designed to be simple, secure, and affordable, which brings a host of benefits both for customers and Partners. </a:t>
            </a:r>
          </a:p>
          <a:p>
            <a:endParaRPr lang="en-US" b="1" dirty="0"/>
          </a:p>
          <a:p>
            <a:pPr marL="9144" indent="0">
              <a:buNone/>
            </a:pPr>
            <a:r>
              <a:rPr lang="en-US" b="1" dirty="0"/>
              <a:t>Main points:</a:t>
            </a:r>
          </a:p>
          <a:p>
            <a:endParaRPr lang="en-US" dirty="0"/>
          </a:p>
          <a:p>
            <a:pPr marL="9144" indent="0" rtl="0" eaLnBrk="1" fontAlgn="ctr" latinLnBrk="0" hangingPunct="1">
              <a:buNone/>
            </a:pPr>
            <a:r>
              <a:rPr lang="en-US" sz="1050" b="1" i="0" u="none" strike="noStrike" kern="1200" dirty="0">
                <a:solidFill>
                  <a:schemeClr val="tx1"/>
                </a:solidFill>
                <a:effectLst/>
                <a:latin typeface="+mn-lt"/>
                <a:ea typeface="+mn-ea"/>
                <a:cs typeface="+mn-cs"/>
              </a:rPr>
              <a:t>SIMPLE</a:t>
            </a:r>
          </a:p>
          <a:p>
            <a:pPr marL="9144" indent="0" rtl="0" eaLnBrk="1" fontAlgn="ctr" latinLnBrk="0" hangingPunct="1">
              <a:buNone/>
            </a:pPr>
            <a:r>
              <a:rPr lang="en-US" sz="1050" b="1" i="0" u="none" strike="noStrike" kern="1200" dirty="0">
                <a:solidFill>
                  <a:schemeClr val="tx1"/>
                </a:solidFill>
                <a:effectLst/>
                <a:latin typeface="+mn-lt"/>
                <a:ea typeface="+mn-ea"/>
                <a:cs typeface="+mn-cs"/>
              </a:rPr>
              <a:t>Fewer SKUs</a:t>
            </a:r>
          </a:p>
          <a:p>
            <a:pPr marL="9144" indent="0" rtl="0" eaLnBrk="1" fontAlgn="ctr" latinLnBrk="0" hangingPunct="1">
              <a:buNone/>
            </a:pPr>
            <a:r>
              <a:rPr lang="en-US" sz="1050" b="0" i="0" u="none" strike="noStrike" kern="1200" dirty="0">
                <a:solidFill>
                  <a:schemeClr val="tx1"/>
                </a:solidFill>
                <a:effectLst/>
                <a:latin typeface="+mn-lt"/>
                <a:ea typeface="+mn-ea"/>
                <a:cs typeface="+mn-cs"/>
              </a:rPr>
              <a:t>Reducing the number of SKUs to manage from 632 to 63 (90% reduction)</a:t>
            </a:r>
          </a:p>
          <a:p>
            <a:pPr marL="9144" indent="0" rtl="0" eaLnBrk="1" fontAlgn="ctr" latinLnBrk="0" hangingPunct="1">
              <a:buNone/>
            </a:pP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Same SKUs for all segments, all programs</a:t>
            </a:r>
          </a:p>
          <a:p>
            <a:pPr marL="9144" indent="0" rtl="0" eaLnBrk="1" fontAlgn="ctr" latinLnBrk="0" hangingPunct="1">
              <a:buNone/>
            </a:pPr>
            <a:r>
              <a:rPr lang="en-US" sz="1050" b="0" i="0" u="none" strike="noStrike" kern="1200" dirty="0">
                <a:solidFill>
                  <a:schemeClr val="tx1"/>
                </a:solidFill>
                <a:effectLst/>
                <a:latin typeface="+mn-lt"/>
                <a:ea typeface="+mn-ea"/>
                <a:cs typeface="+mn-cs"/>
              </a:rPr>
              <a:t>HPE SMB Offers leverage standard BTO SKUs and are eligible for deal registratio</a:t>
            </a:r>
            <a:r>
              <a:rPr lang="en-US" sz="1050" b="0" i="0" u="none" strike="noStrike" kern="1200" baseline="0" dirty="0">
                <a:solidFill>
                  <a:schemeClr val="tx1"/>
                </a:solidFill>
                <a:effectLst/>
                <a:latin typeface="+mn-lt"/>
                <a:ea typeface="+mn-ea"/>
                <a:cs typeface="+mn-cs"/>
              </a:rPr>
              <a:t>n through local programs.</a:t>
            </a: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Assembly on behalf of HPE</a:t>
            </a:r>
          </a:p>
          <a:p>
            <a:pPr marL="9144" indent="0" rtl="0" eaLnBrk="1" fontAlgn="ctr" latinLnBrk="0" hangingPunct="1">
              <a:buNone/>
            </a:pPr>
            <a:r>
              <a:rPr lang="en-US" sz="1050" b="0" i="0" u="none" strike="noStrike" kern="1200" dirty="0">
                <a:solidFill>
                  <a:schemeClr val="tx1"/>
                </a:solidFill>
                <a:effectLst/>
                <a:latin typeface="+mn-lt"/>
                <a:ea typeface="+mn-ea"/>
                <a:cs typeface="+mn-cs"/>
              </a:rPr>
              <a:t>Currently WIP for European geos</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fr-CH" sz="1050" b="1" i="0" u="none" strike="noStrike" kern="1200" dirty="0" err="1">
                <a:solidFill>
                  <a:schemeClr val="tx1"/>
                </a:solidFill>
                <a:effectLst/>
                <a:latin typeface="+mn-lt"/>
                <a:ea typeface="+mn-ea"/>
                <a:cs typeface="+mn-cs"/>
              </a:rPr>
              <a:t>iQuote</a:t>
            </a: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0" i="0" u="none" strike="noStrike" kern="1200" dirty="0">
                <a:solidFill>
                  <a:schemeClr val="tx1"/>
                </a:solidFill>
                <a:effectLst/>
                <a:latin typeface="+mn-lt"/>
                <a:ea typeface="+mn-ea"/>
                <a:cs typeface="+mn-cs"/>
              </a:rPr>
              <a:t>Frictionless: Predesigned configurations at pre-approved discounts, fully managed under </a:t>
            </a:r>
            <a:r>
              <a:rPr lang="en-US" sz="1050" b="0" i="0" u="none" strike="noStrike" kern="1200" dirty="0" err="1">
                <a:solidFill>
                  <a:schemeClr val="tx1"/>
                </a:solidFill>
                <a:effectLst/>
                <a:latin typeface="+mn-lt"/>
                <a:ea typeface="+mn-ea"/>
                <a:cs typeface="+mn-cs"/>
              </a:rPr>
              <a:t>iQuote</a:t>
            </a: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SECURE</a:t>
            </a:r>
          </a:p>
          <a:p>
            <a:pPr marL="9144" indent="0" rtl="0" eaLnBrk="1" fontAlgn="ctr" latinLnBrk="0" hangingPunct="1">
              <a:buNone/>
            </a:pPr>
            <a:r>
              <a:rPr lang="en-US" sz="1050" b="1" i="0" u="none" strike="noStrike" kern="1200" dirty="0">
                <a:solidFill>
                  <a:schemeClr val="tx1"/>
                </a:solidFill>
                <a:effectLst/>
                <a:latin typeface="+mn-lt"/>
                <a:ea typeface="+mn-ea"/>
                <a:cs typeface="+mn-cs"/>
              </a:rPr>
              <a:t>Silicon root of trust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050" b="0" i="0" u="none" strike="noStrike" kern="1200" dirty="0">
                <a:solidFill>
                  <a:schemeClr val="tx1"/>
                </a:solidFill>
                <a:effectLst/>
                <a:latin typeface="+mn-lt"/>
                <a:ea typeface="+mn-ea"/>
                <a:cs typeface="+mn-cs"/>
              </a:rPr>
              <a:t>Security is top of mind for SMBs. They’ll want to know more about HPE silicon root of trust technology—with </a:t>
            </a:r>
            <a:r>
              <a:rPr lang="en-US" sz="1050" kern="1200" dirty="0">
                <a:solidFill>
                  <a:schemeClr val="tx1"/>
                </a:solidFill>
                <a:effectLst/>
                <a:latin typeface="+mn-lt"/>
                <a:ea typeface="+mn-ea"/>
                <a:cs typeface="+mn-cs"/>
              </a:rPr>
              <a:t>built-in features that make HPE ProLiant Gen10 the world’s most secure industry-standard servers.</a:t>
            </a:r>
            <a:r>
              <a:rPr lang="en-US" sz="1050" kern="1200" baseline="30000" dirty="0">
                <a:solidFill>
                  <a:schemeClr val="tx1"/>
                </a:solidFill>
                <a:effectLst/>
                <a:latin typeface="+mn-lt"/>
                <a:ea typeface="+mn-ea"/>
                <a:cs typeface="+mn-cs"/>
              </a:rPr>
              <a:t>1</a:t>
            </a:r>
            <a:r>
              <a:rPr lang="en-US" sz="1050" kern="1200" dirty="0">
                <a:solidFill>
                  <a:schemeClr val="tx1"/>
                </a:solidFill>
                <a:effectLst/>
                <a:latin typeface="+mn-lt"/>
                <a:ea typeface="+mn-ea"/>
                <a:cs typeface="+mn-cs"/>
              </a:rPr>
              <a:t> </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AFFORDABLE</a:t>
            </a:r>
          </a:p>
          <a:p>
            <a:pPr marL="9144" indent="0" rtl="0" eaLnBrk="1" fontAlgn="ctr" latinLnBrk="0" hangingPunct="1">
              <a:buNone/>
            </a:pPr>
            <a:r>
              <a:rPr lang="en-US" sz="1050" b="1" i="0" u="none" strike="noStrike" kern="1200" dirty="0">
                <a:solidFill>
                  <a:schemeClr val="tx1"/>
                </a:solidFill>
                <a:effectLst/>
                <a:latin typeface="+mn-lt"/>
                <a:ea typeface="+mn-ea"/>
                <a:cs typeface="+mn-cs"/>
              </a:rPr>
              <a:t>Benchmarked</a:t>
            </a:r>
            <a:r>
              <a:rPr lang="en-US" sz="1050" b="1" i="0" u="none" strike="noStrike" kern="1200" baseline="0" dirty="0">
                <a:solidFill>
                  <a:schemeClr val="tx1"/>
                </a:solidFill>
                <a:effectLst/>
                <a:latin typeface="+mn-lt"/>
                <a:ea typeface="+mn-ea"/>
                <a:cs typeface="+mn-cs"/>
              </a:rPr>
              <a:t> a</a:t>
            </a:r>
            <a:r>
              <a:rPr lang="en-US" sz="1050" b="1" i="0" u="none" strike="noStrike" kern="1200" dirty="0">
                <a:solidFill>
                  <a:schemeClr val="tx1"/>
                </a:solidFill>
                <a:effectLst/>
                <a:latin typeface="+mn-lt"/>
                <a:ea typeface="+mn-ea"/>
                <a:cs typeface="+mn-cs"/>
              </a:rPr>
              <a:t>ggressive pricing </a:t>
            </a:r>
          </a:p>
          <a:p>
            <a:pPr marL="9144" indent="0" rtl="0" eaLnBrk="1" fontAlgn="ctr" latinLnBrk="0" hangingPunct="1">
              <a:buNone/>
            </a:pPr>
            <a:r>
              <a:rPr lang="en-US" sz="1050" b="0" i="0" u="none" strike="noStrike" kern="1200" dirty="0">
                <a:solidFill>
                  <a:schemeClr val="tx1"/>
                </a:solidFill>
                <a:effectLst/>
                <a:latin typeface="+mn-lt"/>
                <a:ea typeface="+mn-ea"/>
                <a:cs typeface="+mn-cs"/>
              </a:rPr>
              <a:t>HPE SMB Offers</a:t>
            </a:r>
            <a:r>
              <a:rPr lang="en-US" sz="1050" b="0" i="0" u="none" strike="noStrike" kern="1200" baseline="0" dirty="0">
                <a:solidFill>
                  <a:schemeClr val="tx1"/>
                </a:solidFill>
                <a:effectLst/>
                <a:latin typeface="+mn-lt"/>
                <a:ea typeface="+mn-ea"/>
                <a:cs typeface="+mn-cs"/>
              </a:rPr>
              <a:t> </a:t>
            </a:r>
            <a:r>
              <a:rPr lang="en-US" sz="1050" b="0" i="0" u="none" strike="noStrike" kern="1200" dirty="0">
                <a:solidFill>
                  <a:schemeClr val="tx1"/>
                </a:solidFill>
                <a:effectLst/>
                <a:latin typeface="+mn-lt"/>
                <a:ea typeface="+mn-ea"/>
                <a:cs typeface="+mn-cs"/>
              </a:rPr>
              <a:t>are more aggressive than standard promo</a:t>
            </a:r>
            <a:r>
              <a:rPr lang="en-US" sz="1050" b="0" i="0" u="none" strike="noStrike" kern="1200" baseline="0" dirty="0">
                <a:solidFill>
                  <a:schemeClr val="tx1"/>
                </a:solidFill>
                <a:effectLst/>
                <a:latin typeface="+mn-lt"/>
                <a:ea typeface="+mn-ea"/>
                <a:cs typeface="+mn-cs"/>
              </a:rPr>
              <a:t> </a:t>
            </a:r>
            <a:r>
              <a:rPr lang="en-US" sz="1050" b="0" i="0" u="none" strike="noStrike" kern="1200" dirty="0">
                <a:solidFill>
                  <a:schemeClr val="tx1"/>
                </a:solidFill>
                <a:effectLst/>
                <a:latin typeface="+mn-lt"/>
                <a:ea typeface="+mn-ea"/>
                <a:cs typeface="+mn-cs"/>
              </a:rPr>
              <a:t>SKUs (5–7% on top-selling SKUs)</a:t>
            </a:r>
          </a:p>
          <a:p>
            <a:pPr marL="9144" indent="0" rtl="0" eaLnBrk="1" fontAlgn="ctr" latinLnBrk="0" hangingPunct="1">
              <a:buNone/>
            </a:pPr>
            <a:endParaRPr lang="fr-CH"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Flexibility to adjust configuration and price</a:t>
            </a:r>
          </a:p>
          <a:p>
            <a:pPr marL="9144" indent="0" rtl="0" eaLnBrk="1" fontAlgn="ctr" latinLnBrk="0" hangingPunct="1">
              <a:buNone/>
            </a:pPr>
            <a:r>
              <a:rPr lang="en-US" sz="1050" b="0" i="0" u="none" strike="noStrike" kern="1200" dirty="0">
                <a:solidFill>
                  <a:schemeClr val="tx1"/>
                </a:solidFill>
                <a:effectLst/>
                <a:latin typeface="+mn-lt"/>
                <a:ea typeface="+mn-ea"/>
                <a:cs typeface="+mn-cs"/>
              </a:rPr>
              <a:t>With HPE SMB Offers,</a:t>
            </a:r>
            <a:r>
              <a:rPr lang="en-US" sz="1050" b="0" i="0" u="none" strike="noStrike" kern="1200" baseline="0" dirty="0">
                <a:solidFill>
                  <a:schemeClr val="tx1"/>
                </a:solidFill>
                <a:effectLst/>
                <a:latin typeface="+mn-lt"/>
                <a:ea typeface="+mn-ea"/>
                <a:cs typeface="+mn-cs"/>
              </a:rPr>
              <a:t> </a:t>
            </a:r>
            <a:r>
              <a:rPr lang="en-US" sz="1050" b="0" i="0" u="none" strike="noStrike" kern="1200" dirty="0">
                <a:solidFill>
                  <a:schemeClr val="tx1"/>
                </a:solidFill>
                <a:effectLst/>
                <a:latin typeface="+mn-lt"/>
                <a:ea typeface="+mn-ea"/>
                <a:cs typeface="+mn-cs"/>
              </a:rPr>
              <a:t>HPE is able to instantly react to competitive attack and aging stock</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HPE demand generation</a:t>
            </a:r>
          </a:p>
          <a:p>
            <a:pPr marL="9144" indent="0" rtl="0" eaLnBrk="1" fontAlgn="ctr" latinLnBrk="0" hangingPunct="1">
              <a:buNone/>
            </a:pPr>
            <a:r>
              <a:rPr lang="en-US" sz="1050" b="0" i="0" u="none" strike="noStrike" kern="1200" dirty="0">
                <a:solidFill>
                  <a:schemeClr val="tx1"/>
                </a:solidFill>
                <a:effectLst/>
                <a:latin typeface="+mn-lt"/>
                <a:ea typeface="+mn-ea"/>
                <a:cs typeface="+mn-cs"/>
              </a:rPr>
              <a:t>$4–5M HPE SMB Offers demand generation</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Incentives for Partners, ISRs, </a:t>
            </a:r>
            <a:r>
              <a:rPr lang="en-US" sz="1050" b="1" i="0" u="none" strike="noStrike" kern="1200" dirty="0" err="1">
                <a:solidFill>
                  <a:schemeClr val="tx1"/>
                </a:solidFill>
                <a:effectLst/>
                <a:latin typeface="+mn-lt"/>
                <a:ea typeface="+mn-ea"/>
                <a:cs typeface="+mn-cs"/>
              </a:rPr>
              <a:t>iPBMs</a:t>
            </a:r>
            <a:endParaRPr lang="en-US" sz="1050" b="1" i="0" u="none" strike="noStrike" kern="1200" dirty="0">
              <a:solidFill>
                <a:schemeClr val="tx1"/>
              </a:solidFill>
              <a:effectLst/>
              <a:latin typeface="+mn-lt"/>
              <a:ea typeface="+mn-ea"/>
              <a:cs typeface="+mn-cs"/>
            </a:endParaRPr>
          </a:p>
          <a:p>
            <a:pPr marL="9144" indent="0" rtl="0" eaLnBrk="1" fontAlgn="ctr" latinLnBrk="0" hangingPunct="1">
              <a:buNone/>
            </a:pPr>
            <a:r>
              <a:rPr lang="en-US" sz="1050" b="0" i="0" u="none" strike="noStrike" kern="1200" dirty="0">
                <a:solidFill>
                  <a:schemeClr val="tx1"/>
                </a:solidFill>
                <a:effectLst/>
                <a:latin typeface="+mn-lt"/>
                <a:ea typeface="+mn-ea"/>
                <a:cs typeface="+mn-cs"/>
              </a:rPr>
              <a:t>Leverage </a:t>
            </a:r>
            <a:r>
              <a:rPr lang="en-US" sz="1050" b="0" i="0" u="none" strike="noStrike" kern="1200" dirty="0" err="1">
                <a:solidFill>
                  <a:schemeClr val="tx1"/>
                </a:solidFill>
                <a:effectLst/>
                <a:latin typeface="+mn-lt"/>
                <a:ea typeface="+mn-ea"/>
                <a:cs typeface="+mn-cs"/>
              </a:rPr>
              <a:t>Engage&amp;Grow</a:t>
            </a:r>
            <a:r>
              <a:rPr lang="en-US" sz="1050" b="0" i="0" u="none" strike="noStrike" kern="1200" dirty="0">
                <a:solidFill>
                  <a:schemeClr val="tx1"/>
                </a:solidFill>
                <a:effectLst/>
                <a:latin typeface="+mn-lt"/>
                <a:ea typeface="+mn-ea"/>
                <a:cs typeface="+mn-cs"/>
              </a:rPr>
              <a:t> to promote HPE SMB</a:t>
            </a:r>
            <a:r>
              <a:rPr lang="en-US" sz="1050" b="0" i="0" u="none" strike="noStrike" kern="1200" baseline="0" dirty="0">
                <a:solidFill>
                  <a:schemeClr val="tx1"/>
                </a:solidFill>
                <a:effectLst/>
                <a:latin typeface="+mn-lt"/>
                <a:ea typeface="+mn-ea"/>
                <a:cs typeface="+mn-cs"/>
              </a:rPr>
              <a:t> </a:t>
            </a:r>
            <a:r>
              <a:rPr lang="en-US" sz="1050" b="0" i="0" u="none" strike="noStrike" kern="1200" dirty="0">
                <a:solidFill>
                  <a:schemeClr val="tx1"/>
                </a:solidFill>
                <a:effectLst/>
                <a:latin typeface="+mn-lt"/>
                <a:ea typeface="+mn-ea"/>
                <a:cs typeface="+mn-cs"/>
              </a:rPr>
              <a:t>Offers, incentivize </a:t>
            </a:r>
            <a:r>
              <a:rPr lang="en-US" sz="1050" b="0" i="0" u="none" strike="noStrike" kern="1200" dirty="0" err="1">
                <a:solidFill>
                  <a:schemeClr val="tx1"/>
                </a:solidFill>
                <a:effectLst/>
                <a:latin typeface="+mn-lt"/>
                <a:ea typeface="+mn-ea"/>
                <a:cs typeface="+mn-cs"/>
              </a:rPr>
              <a:t>iPBMs</a:t>
            </a:r>
            <a:r>
              <a:rPr lang="en-US" sz="1050" b="0" i="0" u="none" strike="noStrike" kern="1200" dirty="0">
                <a:solidFill>
                  <a:schemeClr val="tx1"/>
                </a:solidFill>
                <a:effectLst/>
                <a:latin typeface="+mn-lt"/>
                <a:ea typeface="+mn-ea"/>
                <a:cs typeface="+mn-cs"/>
              </a:rPr>
              <a:t> and ISRs for promo</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9144" indent="0" rtl="0" eaLnBrk="1" fontAlgn="ctr" latinLnBrk="0" hangingPunct="1">
              <a:buNone/>
            </a:pPr>
            <a:r>
              <a:rPr lang="en-US" sz="1050" b="1" i="0" u="none" strike="noStrike" kern="1200" dirty="0">
                <a:solidFill>
                  <a:schemeClr val="tx1"/>
                </a:solidFill>
                <a:effectLst/>
                <a:latin typeface="+mn-lt"/>
                <a:ea typeface="+mn-ea"/>
                <a:cs typeface="+mn-cs"/>
              </a:rPr>
              <a:t>Future: Distributor-specific offers</a:t>
            </a:r>
          </a:p>
          <a:p>
            <a:pPr marL="9144" indent="0" rtl="0" eaLnBrk="1" fontAlgn="ctr" latinLnBrk="0" hangingPunct="1">
              <a:buNone/>
            </a:pPr>
            <a:r>
              <a:rPr lang="en-US" sz="1050" b="0" i="0" u="none" strike="noStrike" kern="1200" dirty="0">
                <a:solidFill>
                  <a:schemeClr val="tx1"/>
                </a:solidFill>
                <a:effectLst/>
                <a:latin typeface="+mn-lt"/>
                <a:ea typeface="+mn-ea"/>
                <a:cs typeface="+mn-cs"/>
              </a:rPr>
              <a:t>To support the distributor-specific programs</a:t>
            </a:r>
          </a:p>
          <a:p>
            <a:pPr marL="9144" indent="0" rtl="0" eaLnBrk="1" fontAlgn="ctr" latinLnBrk="0" hangingPunct="1">
              <a:buNone/>
            </a:pPr>
            <a:endParaRPr lang="en-US" sz="1050" b="0" i="0" u="none" strike="noStrike" kern="1200" dirty="0">
              <a:solidFill>
                <a:schemeClr val="tx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None/>
              <a:tabLst/>
              <a:defRPr/>
            </a:pPr>
            <a:r>
              <a:rPr lang="en-US" sz="800" kern="1200" baseline="30000" dirty="0">
                <a:solidFill>
                  <a:schemeClr val="tx1"/>
                </a:solidFill>
                <a:effectLst/>
                <a:latin typeface="+mn-lt"/>
                <a:ea typeface="+mn-ea"/>
                <a:cs typeface="+mn-cs"/>
              </a:rPr>
              <a:t>1</a:t>
            </a:r>
            <a:r>
              <a:rPr lang="en-US" sz="800" kern="1200" dirty="0">
                <a:solidFill>
                  <a:schemeClr val="tx1"/>
                </a:solidFill>
                <a:effectLst/>
                <a:latin typeface="+mn-lt"/>
                <a:ea typeface="+mn-ea"/>
                <a:cs typeface="+mn-cs"/>
              </a:rPr>
              <a:t> Based on external firm conducting cyber security penetration testing of a range of server products from a range of manufacturers, May 2017. Because the </a:t>
            </a:r>
            <a:r>
              <a:rPr lang="en-US" sz="800" kern="1200" dirty="0" err="1">
                <a:solidFill>
                  <a:schemeClr val="tx1"/>
                </a:solidFill>
                <a:effectLst/>
                <a:latin typeface="+mn-lt"/>
                <a:ea typeface="+mn-ea"/>
                <a:cs typeface="+mn-cs"/>
              </a:rPr>
              <a:t>MicroServer</a:t>
            </a:r>
            <a:r>
              <a:rPr lang="en-US" sz="800" kern="1200" dirty="0">
                <a:solidFill>
                  <a:schemeClr val="tx1"/>
                </a:solidFill>
                <a:effectLst/>
                <a:latin typeface="+mn-lt"/>
                <a:ea typeface="+mn-ea"/>
                <a:cs typeface="+mn-cs"/>
              </a:rPr>
              <a:t> does not have iLO5, silicon root of trust is not available for the </a:t>
            </a:r>
            <a:r>
              <a:rPr lang="en-US" sz="800" kern="1200" dirty="0" err="1">
                <a:solidFill>
                  <a:schemeClr val="tx1"/>
                </a:solidFill>
                <a:effectLst/>
                <a:latin typeface="+mn-lt"/>
                <a:ea typeface="+mn-ea"/>
                <a:cs typeface="+mn-cs"/>
              </a:rPr>
              <a:t>MicroServer</a:t>
            </a:r>
            <a:r>
              <a:rPr lang="en-US" sz="800" kern="1200" dirty="0">
                <a:solidFill>
                  <a:schemeClr val="tx1"/>
                </a:solidFill>
                <a:effectLst/>
                <a:latin typeface="+mn-lt"/>
                <a:ea typeface="+mn-ea"/>
                <a:cs typeface="+mn-cs"/>
              </a:rPr>
              <a:t> Gen10.</a:t>
            </a:r>
            <a:endParaRPr lang="en-US" sz="8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BFEAE42-E3FE-4405-B7FC-4425D05B92A0}" type="slidenum">
              <a:rPr lang="en-US" smtClean="0"/>
              <a:pPr/>
              <a:t>9</a:t>
            </a:fld>
            <a:endParaRPr lang="en-US"/>
          </a:p>
        </p:txBody>
      </p:sp>
    </p:spTree>
    <p:extLst>
      <p:ext uri="{BB962C8B-B14F-4D97-AF65-F5344CB8AC3E}">
        <p14:creationId xmlns:p14="http://schemas.microsoft.com/office/powerpoint/2010/main" val="37939037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Dark Picture">
    <p:bg>
      <p:bgPr>
        <a:blipFill dpi="0" rotWithShape="1">
          <a:blip r:embed="rId2">
            <a:extLst>
              <a:ext uri="{BEBA8EAE-BF5A-486C-A8C5-ECC9F3942E4B}">
                <a14:imgProps xmlns:a14="http://schemas.microsoft.com/office/drawing/2010/main">
                  <a14:imgLayer r:embed="rId3">
                    <a14:imgEffect>
                      <a14:brightnessContrast bright="-2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chemeClr val="bg1"/>
                </a:solidFill>
              </a:defRPr>
            </a:lvl1pPr>
          </a:lstStyle>
          <a:p>
            <a:r>
              <a:rPr lang="en-US" dirty="0"/>
              <a:t>Click to edit</a:t>
            </a:r>
            <a:br>
              <a:rPr lang="en-US" dirty="0"/>
            </a:br>
            <a:r>
              <a:rPr lang="en-US" dirty="0"/>
              <a:t>master title style</a:t>
            </a:r>
            <a:endParaRPr dirty="0"/>
          </a:p>
        </p:txBody>
      </p:sp>
      <p:sp>
        <p:nvSpPr>
          <p:cNvPr id="16"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chemeClr val="bg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7"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chemeClr val="bg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
        <p:nvSpPr>
          <p:cNvPr id="18" name="Rectangle 17"/>
          <p:cNvSpPr/>
          <p:nvPr userDrawn="1"/>
        </p:nvSpPr>
        <p:spPr>
          <a:xfrm>
            <a:off x="379647" y="3890957"/>
            <a:ext cx="530283"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3" name="Picture 2" descr="A close up of a logo&#10;&#10;Description automatically generated">
            <a:extLst>
              <a:ext uri="{FF2B5EF4-FFF2-40B4-BE49-F238E27FC236}">
                <a16:creationId xmlns:a16="http://schemas.microsoft.com/office/drawing/2014/main" id="{3398BF78-49D1-4CD4-A16B-736615B30D1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79647" y="-290022"/>
            <a:ext cx="5420481" cy="2372056"/>
          </a:xfrm>
          <a:prstGeom prst="rect">
            <a:avLst/>
          </a:prstGeom>
        </p:spPr>
      </p:pic>
    </p:spTree>
    <p:extLst>
      <p:ext uri="{BB962C8B-B14F-4D97-AF65-F5344CB8AC3E}">
        <p14:creationId xmlns:p14="http://schemas.microsoft.com/office/powerpoint/2010/main" val="1753192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79648" y="3262296"/>
            <a:ext cx="8522208" cy="499365"/>
          </a:xfrm>
        </p:spPr>
        <p:txBody>
          <a:bodyPr anchor="b" anchorCtr="0"/>
          <a:lstStyle>
            <a:lvl1pPr marL="219456" indent="-219456">
              <a:defRPr sz="4400" cap="none" baseline="0">
                <a:latin typeface="MetricHPE Semibold" panose="020B0703030202060203" pitchFamily="34" charset="0"/>
              </a:defRPr>
            </a:lvl1pPr>
          </a:lstStyle>
          <a:p>
            <a:r>
              <a:rPr lang="en-US" dirty="0"/>
              <a:t>“Click to add quote here. Type quotation marks before and after text.”</a:t>
            </a:r>
          </a:p>
        </p:txBody>
      </p:sp>
      <p:sp>
        <p:nvSpPr>
          <p:cNvPr id="12" name="Text Placeholder 9"/>
          <p:cNvSpPr>
            <a:spLocks noGrp="1"/>
          </p:cNvSpPr>
          <p:nvPr>
            <p:ph type="body" sz="quarter" idx="14" hasCustomPrompt="1"/>
          </p:nvPr>
        </p:nvSpPr>
        <p:spPr>
          <a:xfrm>
            <a:off x="608247" y="3989508"/>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late Quote">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79648" y="3262296"/>
            <a:ext cx="8522208" cy="499365"/>
          </a:xfrm>
        </p:spPr>
        <p:txBody>
          <a:bodyPr anchor="b" anchorCtr="0"/>
          <a:lstStyle>
            <a:lvl1pPr marL="219456" indent="-219456">
              <a:defRPr sz="4400" cap="none" baseline="0">
                <a:latin typeface="MetricHPE Semibold" panose="020B0703030202060203" pitchFamily="34" charset="0"/>
              </a:defRPr>
            </a:lvl1pPr>
          </a:lstStyle>
          <a:p>
            <a:r>
              <a:rPr lang="en-US" dirty="0"/>
              <a:t>“Click to add quote here. Type quotation marks before and after text.”</a:t>
            </a:r>
          </a:p>
        </p:txBody>
      </p:sp>
      <p:sp>
        <p:nvSpPr>
          <p:cNvPr id="12" name="Text Placeholder 9"/>
          <p:cNvSpPr>
            <a:spLocks noGrp="1"/>
          </p:cNvSpPr>
          <p:nvPr>
            <p:ph type="body" sz="quarter" idx="14" hasCustomPrompt="1"/>
          </p:nvPr>
        </p:nvSpPr>
        <p:spPr>
          <a:xfrm>
            <a:off x="608247" y="3989508"/>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dirty="0"/>
              <a:t>Click to add quoted person’s name, title, company</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96974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7" name="Rectangle 16"/>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5" name="Text Placeholder 4"/>
          <p:cNvSpPr>
            <a:spLocks noGrp="1"/>
          </p:cNvSpPr>
          <p:nvPr>
            <p:ph type="body" sz="quarter" idx="17"/>
          </p:nvPr>
        </p:nvSpPr>
        <p:spPr>
          <a:xfrm>
            <a:off x="388938" y="1018211"/>
            <a:ext cx="11422062" cy="5077790"/>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3" name="Picture 2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8"/>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9"/>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755291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118949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4" name="Text Placeholder 4"/>
          <p:cNvSpPr>
            <a:spLocks noGrp="1"/>
          </p:cNvSpPr>
          <p:nvPr>
            <p:ph type="body" sz="quarter" idx="17"/>
          </p:nvPr>
        </p:nvSpPr>
        <p:spPr>
          <a:xfrm>
            <a:off x="389696" y="1363331"/>
            <a:ext cx="11430000" cy="4732669"/>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8"/>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9"/>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Heading and Content">
    <p:spTree>
      <p:nvGrpSpPr>
        <p:cNvPr id="1" name=""/>
        <p:cNvGrpSpPr/>
        <p:nvPr/>
      </p:nvGrpSpPr>
      <p:grpSpPr>
        <a:xfrm>
          <a:off x="0" y="0"/>
          <a:ext cx="0" cy="0"/>
          <a:chOff x="0" y="0"/>
          <a:chExt cx="0" cy="0"/>
        </a:xfrm>
      </p:grpSpPr>
      <p:sp>
        <p:nvSpPr>
          <p:cNvPr id="10"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11"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2" name="Rectangle 11"/>
          <p:cNvSpPr/>
          <p:nvPr userDrawn="1"/>
        </p:nvSpPr>
        <p:spPr>
          <a:xfrm>
            <a:off x="385100" y="118949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6" name="Text Placeholder 4"/>
          <p:cNvSpPr>
            <a:spLocks noGrp="1"/>
          </p:cNvSpPr>
          <p:nvPr>
            <p:ph type="body" sz="quarter" idx="17"/>
          </p:nvPr>
        </p:nvSpPr>
        <p:spPr>
          <a:xfrm>
            <a:off x="389696" y="1752066"/>
            <a:ext cx="11430000" cy="4343934"/>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7"/>
          <p:cNvSpPr>
            <a:spLocks noGrp="1"/>
          </p:cNvSpPr>
          <p:nvPr>
            <p:ph type="body" sz="quarter" idx="18" hasCustomPrompt="1"/>
          </p:nvPr>
        </p:nvSpPr>
        <p:spPr>
          <a:xfrm>
            <a:off x="389696" y="1369346"/>
            <a:ext cx="11421304"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9"/>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0"/>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8" name="Rectangle 7"/>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3" name="Slide Number Placeholder 2"/>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118949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1" name="Footer Placeholder 2"/>
          <p:cNvSpPr>
            <a:spLocks noGrp="1"/>
          </p:cNvSpPr>
          <p:nvPr>
            <p:ph type="ftr" sz="quarter" idx="15"/>
          </p:nvPr>
        </p:nvSpPr>
        <p:spPr>
          <a:xfrm>
            <a:off x="7088056" y="6336077"/>
            <a:ext cx="4114800" cy="220717"/>
          </a:xfrm>
        </p:spPr>
        <p:txBody>
          <a:bodyPr/>
          <a:lstStyle>
            <a:lvl1pPr>
              <a:defRPr>
                <a:latin typeface="MetricHPE Light" panose="020B0303030202060203" pitchFamily="34" charset="0"/>
              </a:defRPr>
            </a:lvl1pPr>
          </a:lstStyle>
          <a:p>
            <a:r>
              <a:rPr lang="en-US" dirty="0"/>
              <a:t>Confidential</a:t>
            </a:r>
          </a:p>
        </p:txBody>
      </p:sp>
      <p:sp>
        <p:nvSpPr>
          <p:cNvPr id="12" name="Slide Number Placeholder 3"/>
          <p:cNvSpPr>
            <a:spLocks noGrp="1"/>
          </p:cNvSpPr>
          <p:nvPr>
            <p:ph type="sldNum" sz="quarter" idx="16"/>
          </p:nvPr>
        </p:nvSpPr>
        <p:spPr>
          <a:xfrm>
            <a:off x="11202856" y="6301811"/>
            <a:ext cx="684344" cy="365125"/>
          </a:xfrm>
        </p:spPr>
        <p:txBody>
          <a:bodyPr/>
          <a:lstStyle>
            <a:lvl1pPr>
              <a:defRPr>
                <a:latin typeface="MetricHPE Light" panose="020B03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2"/>
          <p:cNvSpPr>
            <a:spLocks noGrp="1"/>
          </p:cNvSpPr>
          <p:nvPr>
            <p:ph type="ftr" sz="quarter" idx="15"/>
          </p:nvPr>
        </p:nvSpPr>
        <p:spPr>
          <a:xfrm>
            <a:off x="7088056" y="6336077"/>
            <a:ext cx="4114800" cy="220717"/>
          </a:xfrm>
        </p:spPr>
        <p:txBody>
          <a:bodyPr/>
          <a:lstStyle>
            <a:lvl1pPr>
              <a:defRPr>
                <a:latin typeface="MetricHPE Light" panose="020B0303030202060203" pitchFamily="34" charset="0"/>
              </a:defRPr>
            </a:lvl1pPr>
          </a:lstStyle>
          <a:p>
            <a:r>
              <a:rPr lang="en-US" dirty="0"/>
              <a:t>Confidential</a:t>
            </a:r>
          </a:p>
        </p:txBody>
      </p:sp>
      <p:sp>
        <p:nvSpPr>
          <p:cNvPr id="6" name="Slide Number Placeholder 3"/>
          <p:cNvSpPr>
            <a:spLocks noGrp="1"/>
          </p:cNvSpPr>
          <p:nvPr>
            <p:ph type="sldNum" sz="quarter" idx="16"/>
          </p:nvPr>
        </p:nvSpPr>
        <p:spPr>
          <a:xfrm>
            <a:off x="11202856" y="6301811"/>
            <a:ext cx="684344" cy="365125"/>
          </a:xfrm>
        </p:spPr>
        <p:txBody>
          <a:bodyPr/>
          <a:lstStyle>
            <a:lvl1pPr>
              <a:defRPr>
                <a:latin typeface="MetricHPE Light" panose="020B03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Tree>
    <p:extLst>
      <p:ext uri="{BB962C8B-B14F-4D97-AF65-F5344CB8AC3E}">
        <p14:creationId xmlns:p14="http://schemas.microsoft.com/office/powerpoint/2010/main" val="23659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9" name="Rectangle 8"/>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5" name="Content Placeholder 14"/>
          <p:cNvSpPr>
            <a:spLocks noGrp="1"/>
          </p:cNvSpPr>
          <p:nvPr>
            <p:ph sz="quarter" idx="17"/>
          </p:nvPr>
        </p:nvSpPr>
        <p:spPr>
          <a:xfrm>
            <a:off x="385100" y="1014413"/>
            <a:ext cx="5422392"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4"/>
          <p:cNvSpPr>
            <a:spLocks noGrp="1"/>
          </p:cNvSpPr>
          <p:nvPr>
            <p:ph sz="quarter" idx="18"/>
          </p:nvPr>
        </p:nvSpPr>
        <p:spPr>
          <a:xfrm>
            <a:off x="6388608" y="1014413"/>
            <a:ext cx="5422392"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9"/>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0"/>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17"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8" name="Rectangle 17"/>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2" name="Content Placeholder 14"/>
          <p:cNvSpPr>
            <a:spLocks noGrp="1"/>
          </p:cNvSpPr>
          <p:nvPr>
            <p:ph sz="quarter" idx="17"/>
          </p:nvPr>
        </p:nvSpPr>
        <p:spPr>
          <a:xfrm>
            <a:off x="385100" y="1395413"/>
            <a:ext cx="5422392"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p:cNvSpPr>
            <a:spLocks noGrp="1"/>
          </p:cNvSpPr>
          <p:nvPr>
            <p:ph type="body" sz="quarter" idx="19" hasCustomPrompt="1"/>
          </p:nvPr>
        </p:nvSpPr>
        <p:spPr>
          <a:xfrm>
            <a:off x="389696" y="1014413"/>
            <a:ext cx="5417796"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5" name="Content Placeholder 14"/>
          <p:cNvSpPr>
            <a:spLocks noGrp="1"/>
          </p:cNvSpPr>
          <p:nvPr>
            <p:ph sz="quarter" idx="20"/>
          </p:nvPr>
        </p:nvSpPr>
        <p:spPr>
          <a:xfrm>
            <a:off x="6394014" y="1395413"/>
            <a:ext cx="5422392"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7"/>
          <p:cNvSpPr>
            <a:spLocks noGrp="1"/>
          </p:cNvSpPr>
          <p:nvPr>
            <p:ph type="body" sz="quarter" idx="21" hasCustomPrompt="1"/>
          </p:nvPr>
        </p:nvSpPr>
        <p:spPr>
          <a:xfrm>
            <a:off x="6398610" y="1014413"/>
            <a:ext cx="5417796"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3"/>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9029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Dark Picture">
    <p:spTree>
      <p:nvGrpSpPr>
        <p:cNvPr id="1" name=""/>
        <p:cNvGrpSpPr/>
        <p:nvPr/>
      </p:nvGrpSpPr>
      <p:grpSpPr>
        <a:xfrm>
          <a:off x="0" y="0"/>
          <a:ext cx="0" cy="0"/>
          <a:chOff x="0" y="0"/>
          <a:chExt cx="0" cy="0"/>
        </a:xfrm>
      </p:grpSpPr>
      <p:grpSp>
        <p:nvGrpSpPr>
          <p:cNvPr id="9" name="Group 8"/>
          <p:cNvGrpSpPr>
            <a:grpSpLocks noChangeAspect="1"/>
          </p:cNvGrpSpPr>
          <p:nvPr userDrawn="1"/>
        </p:nvGrpSpPr>
        <p:grpSpPr>
          <a:xfrm>
            <a:off x="393523" y="381956"/>
            <a:ext cx="2218745" cy="893759"/>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sp>
          <p:nvSpPr>
            <p:cNvPr id="14"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grpSp>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ysClr val="windowText" lastClr="000000"/>
                </a:solidFill>
              </a:defRPr>
            </a:lvl1pPr>
          </a:lstStyle>
          <a:p>
            <a:r>
              <a:rPr lang="en-US" dirty="0"/>
              <a:t>Click to edit</a:t>
            </a:r>
            <a:br>
              <a:rPr lang="en-US" dirty="0"/>
            </a:br>
            <a:r>
              <a:rPr lang="en-US" dirty="0"/>
              <a:t>master title style</a:t>
            </a:r>
            <a:endParaRPr dirty="0"/>
          </a:p>
        </p:txBody>
      </p:sp>
      <p:sp>
        <p:nvSpPr>
          <p:cNvPr id="18" name="Rectangle 17"/>
          <p:cNvSpPr/>
          <p:nvPr userDrawn="1"/>
        </p:nvSpPr>
        <p:spPr>
          <a:xfrm>
            <a:off x="379647" y="3890957"/>
            <a:ext cx="530283"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2"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chemeClr val="tx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9"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chemeClr val="tx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Tree>
    <p:extLst>
      <p:ext uri="{BB962C8B-B14F-4D97-AF65-F5344CB8AC3E}">
        <p14:creationId xmlns:p14="http://schemas.microsoft.com/office/powerpoint/2010/main" val="658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3" name="Content Placeholder 14"/>
          <p:cNvSpPr>
            <a:spLocks noGrp="1"/>
          </p:cNvSpPr>
          <p:nvPr>
            <p:ph sz="quarter" idx="17"/>
          </p:nvPr>
        </p:nvSpPr>
        <p:spPr>
          <a:xfrm>
            <a:off x="385100" y="1757281"/>
            <a:ext cx="5422392" cy="4338720"/>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p:cNvSpPr>
            <a:spLocks noGrp="1"/>
          </p:cNvSpPr>
          <p:nvPr>
            <p:ph type="body" sz="quarter" idx="19" hasCustomPrompt="1"/>
          </p:nvPr>
        </p:nvSpPr>
        <p:spPr>
          <a:xfrm>
            <a:off x="389696" y="1376280"/>
            <a:ext cx="5417796"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17"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18" name="Rectangle 17"/>
          <p:cNvSpPr/>
          <p:nvPr userDrawn="1"/>
        </p:nvSpPr>
        <p:spPr>
          <a:xfrm>
            <a:off x="385100" y="118949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4" name="Text Placeholder 7"/>
          <p:cNvSpPr>
            <a:spLocks noGrp="1"/>
          </p:cNvSpPr>
          <p:nvPr>
            <p:ph type="body" sz="quarter" idx="21" hasCustomPrompt="1"/>
          </p:nvPr>
        </p:nvSpPr>
        <p:spPr>
          <a:xfrm>
            <a:off x="6388562" y="1376280"/>
            <a:ext cx="5417796"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pic>
        <p:nvPicPr>
          <p:cNvPr id="26" name="Picture 2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3"/>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
        <p:nvSpPr>
          <p:cNvPr id="12" name="Content Placeholder 14"/>
          <p:cNvSpPr>
            <a:spLocks noGrp="1"/>
          </p:cNvSpPr>
          <p:nvPr>
            <p:ph sz="quarter" idx="24"/>
          </p:nvPr>
        </p:nvSpPr>
        <p:spPr>
          <a:xfrm>
            <a:off x="6385208" y="1757281"/>
            <a:ext cx="5422392" cy="4338720"/>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3" name="Rectangle 12"/>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7" name="Content Placeholder 14"/>
          <p:cNvSpPr>
            <a:spLocks noGrp="1"/>
          </p:cNvSpPr>
          <p:nvPr>
            <p:ph sz="quarter" idx="17"/>
          </p:nvPr>
        </p:nvSpPr>
        <p:spPr>
          <a:xfrm>
            <a:off x="385100" y="1014413"/>
            <a:ext cx="3529584"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14"/>
          <p:cNvSpPr>
            <a:spLocks noGrp="1"/>
          </p:cNvSpPr>
          <p:nvPr>
            <p:ph sz="quarter" idx="18"/>
          </p:nvPr>
        </p:nvSpPr>
        <p:spPr>
          <a:xfrm>
            <a:off x="4335556" y="1014413"/>
            <a:ext cx="3529584"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14"/>
          <p:cNvSpPr>
            <a:spLocks noGrp="1"/>
          </p:cNvSpPr>
          <p:nvPr>
            <p:ph sz="quarter" idx="19"/>
          </p:nvPr>
        </p:nvSpPr>
        <p:spPr>
          <a:xfrm>
            <a:off x="8284558" y="1014413"/>
            <a:ext cx="3529584" cy="5081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0"/>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6" name="Rectangle 15"/>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1" name="Text Placeholder 7"/>
          <p:cNvSpPr>
            <a:spLocks noGrp="1"/>
          </p:cNvSpPr>
          <p:nvPr>
            <p:ph type="body" sz="quarter" idx="19" hasCustomPrompt="1"/>
          </p:nvPr>
        </p:nvSpPr>
        <p:spPr>
          <a:xfrm>
            <a:off x="389696" y="1014413"/>
            <a:ext cx="352498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3" name="Text Placeholder 7"/>
          <p:cNvSpPr>
            <a:spLocks noGrp="1"/>
          </p:cNvSpPr>
          <p:nvPr>
            <p:ph type="body" sz="quarter" idx="21" hasCustomPrompt="1"/>
          </p:nvPr>
        </p:nvSpPr>
        <p:spPr>
          <a:xfrm>
            <a:off x="8284558" y="1014413"/>
            <a:ext cx="353184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4" name="Content Placeholder 14"/>
          <p:cNvSpPr>
            <a:spLocks noGrp="1"/>
          </p:cNvSpPr>
          <p:nvPr>
            <p:ph sz="quarter" idx="17"/>
          </p:nvPr>
        </p:nvSpPr>
        <p:spPr>
          <a:xfrm>
            <a:off x="385100" y="1395413"/>
            <a:ext cx="3529584"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4"/>
          <p:cNvSpPr>
            <a:spLocks noGrp="1"/>
          </p:cNvSpPr>
          <p:nvPr>
            <p:ph sz="quarter" idx="18"/>
          </p:nvPr>
        </p:nvSpPr>
        <p:spPr>
          <a:xfrm>
            <a:off x="4335556" y="1395413"/>
            <a:ext cx="3529584"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Content Placeholder 14"/>
          <p:cNvSpPr>
            <a:spLocks noGrp="1"/>
          </p:cNvSpPr>
          <p:nvPr>
            <p:ph sz="quarter" idx="22"/>
          </p:nvPr>
        </p:nvSpPr>
        <p:spPr>
          <a:xfrm>
            <a:off x="8284558" y="1395413"/>
            <a:ext cx="3529584" cy="4700587"/>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7"/>
          <p:cNvSpPr>
            <a:spLocks noGrp="1"/>
          </p:cNvSpPr>
          <p:nvPr>
            <p:ph type="body" sz="quarter" idx="23" hasCustomPrompt="1"/>
          </p:nvPr>
        </p:nvSpPr>
        <p:spPr>
          <a:xfrm>
            <a:off x="4335556" y="1014413"/>
            <a:ext cx="352498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4"/>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5"/>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16"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21" name="Text Placeholder 7"/>
          <p:cNvSpPr>
            <a:spLocks noGrp="1"/>
          </p:cNvSpPr>
          <p:nvPr>
            <p:ph type="body" sz="quarter" idx="19" hasCustomPrompt="1"/>
          </p:nvPr>
        </p:nvSpPr>
        <p:spPr>
          <a:xfrm>
            <a:off x="389696" y="1383214"/>
            <a:ext cx="352498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2" name="Text Placeholder 7"/>
          <p:cNvSpPr>
            <a:spLocks noGrp="1"/>
          </p:cNvSpPr>
          <p:nvPr>
            <p:ph type="body" sz="quarter" idx="21" hasCustomPrompt="1"/>
          </p:nvPr>
        </p:nvSpPr>
        <p:spPr>
          <a:xfrm>
            <a:off x="8284558" y="1383214"/>
            <a:ext cx="353184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3" name="Content Placeholder 14"/>
          <p:cNvSpPr>
            <a:spLocks noGrp="1"/>
          </p:cNvSpPr>
          <p:nvPr>
            <p:ph sz="quarter" idx="17"/>
          </p:nvPr>
        </p:nvSpPr>
        <p:spPr>
          <a:xfrm>
            <a:off x="385100" y="1764215"/>
            <a:ext cx="3529584" cy="4331786"/>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14"/>
          <p:cNvSpPr>
            <a:spLocks noGrp="1"/>
          </p:cNvSpPr>
          <p:nvPr>
            <p:ph sz="quarter" idx="18"/>
          </p:nvPr>
        </p:nvSpPr>
        <p:spPr>
          <a:xfrm>
            <a:off x="4335556" y="1764215"/>
            <a:ext cx="3529584" cy="4331786"/>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Content Placeholder 14"/>
          <p:cNvSpPr>
            <a:spLocks noGrp="1"/>
          </p:cNvSpPr>
          <p:nvPr>
            <p:ph sz="quarter" idx="22"/>
          </p:nvPr>
        </p:nvSpPr>
        <p:spPr>
          <a:xfrm>
            <a:off x="8284558" y="1764215"/>
            <a:ext cx="3529584" cy="4331786"/>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7"/>
          <p:cNvSpPr>
            <a:spLocks noGrp="1"/>
          </p:cNvSpPr>
          <p:nvPr>
            <p:ph type="body" sz="quarter" idx="23" hasCustomPrompt="1"/>
          </p:nvPr>
        </p:nvSpPr>
        <p:spPr>
          <a:xfrm>
            <a:off x="4335556" y="1383214"/>
            <a:ext cx="3524988" cy="381000"/>
          </a:xfrm>
        </p:spPr>
        <p:txBody>
          <a:bodyPr>
            <a:noAutofit/>
          </a:bodyPr>
          <a:lstStyle>
            <a:lvl1pPr marL="0" indent="0">
              <a:spcBef>
                <a:spcPts val="0"/>
              </a:spcBef>
              <a:buNone/>
              <a:defRPr sz="2000" baseline="0">
                <a:latin typeface="MetricHPE Semibold" panose="020B07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a:t>
            </a:r>
            <a:r>
              <a:rPr lang="en-US" dirty="0"/>
              <a:t>heading</a:t>
            </a:r>
            <a:endParaRPr dirty="0"/>
          </a:p>
        </p:txBody>
      </p:sp>
      <p:sp>
        <p:nvSpPr>
          <p:cNvPr id="27" name="Text Placeholder 7"/>
          <p:cNvSpPr>
            <a:spLocks noGrp="1"/>
          </p:cNvSpPr>
          <p:nvPr>
            <p:ph type="body" sz="quarter" idx="13" hasCustomPrompt="1"/>
          </p:nvPr>
        </p:nvSpPr>
        <p:spPr>
          <a:xfrm>
            <a:off x="389696" y="776493"/>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28" name="Rectangle 27"/>
          <p:cNvSpPr/>
          <p:nvPr userDrawn="1"/>
        </p:nvSpPr>
        <p:spPr>
          <a:xfrm>
            <a:off x="385100" y="118949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4"/>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5"/>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4" name="Text Placeholder 4"/>
          <p:cNvSpPr>
            <a:spLocks noGrp="1"/>
          </p:cNvSpPr>
          <p:nvPr>
            <p:ph type="body" sz="quarter" idx="17"/>
          </p:nvPr>
        </p:nvSpPr>
        <p:spPr>
          <a:xfrm>
            <a:off x="388938" y="1018211"/>
            <a:ext cx="7863840" cy="5077790"/>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3"/>
          <p:cNvSpPr>
            <a:spLocks noGrp="1"/>
          </p:cNvSpPr>
          <p:nvPr>
            <p:ph type="body" sz="half" idx="2" hasCustomPrompt="1"/>
          </p:nvPr>
        </p:nvSpPr>
        <p:spPr bwMode="ltGray">
          <a:xfrm>
            <a:off x="8661437" y="1017722"/>
            <a:ext cx="3149563" cy="5078278"/>
          </a:xfrm>
          <a:noFill/>
          <a:ln w="57150">
            <a:solidFill>
              <a:srgbClr val="32DAC8"/>
            </a:solidFill>
            <a:miter lim="800000"/>
          </a:ln>
        </p:spPr>
        <p:txBody>
          <a:bodyPr lIns="137160" tIns="91440" rIns="137160" bIns="91440">
            <a:noAutofit/>
          </a:bodyPr>
          <a:lstStyle>
            <a:lvl1pPr marL="0" indent="0">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8"/>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9"/>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4" name="Text Placeholder 3"/>
          <p:cNvSpPr>
            <a:spLocks noGrp="1"/>
          </p:cNvSpPr>
          <p:nvPr>
            <p:ph type="body" sz="half" idx="2" hasCustomPrompt="1"/>
          </p:nvPr>
        </p:nvSpPr>
        <p:spPr bwMode="ltGray">
          <a:xfrm>
            <a:off x="8115301" y="1017722"/>
            <a:ext cx="3695700" cy="5078278"/>
          </a:xfrm>
          <a:noFill/>
          <a:ln w="57150">
            <a:noFill/>
            <a:miter lim="800000"/>
          </a:ln>
        </p:spPr>
        <p:txBody>
          <a:bodyPr lIns="137160" tIns="91440" rIns="137160" bIns="91440">
            <a:noAutofit/>
          </a:bodyPr>
          <a:lstStyle>
            <a:lvl1pPr marL="0" indent="0">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3"/>
          <p:cNvSpPr>
            <a:spLocks noGrp="1"/>
          </p:cNvSpPr>
          <p:nvPr>
            <p:ph type="pic" sz="quarter" idx="18" hasCustomPrompt="1"/>
          </p:nvPr>
        </p:nvSpPr>
        <p:spPr>
          <a:xfrm>
            <a:off x="381000" y="1017588"/>
            <a:ext cx="7470648" cy="5078412"/>
          </a:xfrm>
        </p:spPr>
        <p:txBody>
          <a:bodyPr/>
          <a:lstStyle>
            <a:lvl1pPr marL="0" indent="0">
              <a:buNone/>
              <a:defRPr>
                <a:latin typeface="MetricHPE Light" panose="020B0303030202060203" pitchFamily="34" charset="0"/>
              </a:defRPr>
            </a:lvl1pPr>
          </a:lstStyle>
          <a:p>
            <a:r>
              <a:rPr lang="en-US" dirty="0"/>
              <a:t>Click to add picture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9"/>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0"/>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0" name="Rectangle 9"/>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4" name="Text Placeholder 3"/>
          <p:cNvSpPr>
            <a:spLocks noGrp="1"/>
          </p:cNvSpPr>
          <p:nvPr>
            <p:ph type="body" sz="half" idx="2" hasCustomPrompt="1"/>
          </p:nvPr>
        </p:nvSpPr>
        <p:spPr bwMode="ltGray">
          <a:xfrm>
            <a:off x="8115301" y="1017722"/>
            <a:ext cx="3695700" cy="5078278"/>
          </a:xfrm>
          <a:noFill/>
          <a:ln w="57150">
            <a:noFill/>
            <a:miter lim="800000"/>
          </a:ln>
        </p:spPr>
        <p:txBody>
          <a:bodyPr lIns="137160" tIns="91440" rIns="137160" bIns="91440">
            <a:noAutofit/>
          </a:bodyPr>
          <a:lstStyle>
            <a:lvl1pPr marL="0" indent="0">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supporting text</a:t>
            </a:r>
          </a:p>
          <a:p>
            <a:pPr lvl="0"/>
            <a:endParaRPr lang="en-US" dirty="0"/>
          </a:p>
        </p:txBody>
      </p:sp>
      <p:sp>
        <p:nvSpPr>
          <p:cNvPr id="15" name="Picture Placeholder 3"/>
          <p:cNvSpPr>
            <a:spLocks noGrp="1"/>
          </p:cNvSpPr>
          <p:nvPr>
            <p:ph type="pic" sz="quarter" idx="18" hasCustomPrompt="1"/>
          </p:nvPr>
        </p:nvSpPr>
        <p:spPr>
          <a:xfrm>
            <a:off x="381000" y="1017588"/>
            <a:ext cx="7470648" cy="5078412"/>
          </a:xfrm>
        </p:spPr>
        <p:txBody>
          <a:bodyPr/>
          <a:lstStyle>
            <a:lvl1pPr marL="0" indent="0">
              <a:buNone/>
              <a:defRPr>
                <a:latin typeface="MetricHPE Light" panose="020B0303030202060203" pitchFamily="34" charset="0"/>
              </a:defRPr>
            </a:lvl1pPr>
          </a:lstStyle>
          <a:p>
            <a:r>
              <a:rPr lang="en-US" dirty="0"/>
              <a:t>Click to add picture</a:t>
            </a: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9"/>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0"/>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68349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2" name="Rectangle 11"/>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6" name="Text Placeholder 3"/>
          <p:cNvSpPr>
            <a:spLocks noGrp="1"/>
          </p:cNvSpPr>
          <p:nvPr>
            <p:ph type="body" sz="half" idx="2" hasCustomPrompt="1"/>
          </p:nvPr>
        </p:nvSpPr>
        <p:spPr bwMode="ltGray">
          <a:xfrm>
            <a:off x="389696" y="4943788"/>
            <a:ext cx="5596576"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7" name="Picture Placeholder 3"/>
          <p:cNvSpPr>
            <a:spLocks noGrp="1"/>
          </p:cNvSpPr>
          <p:nvPr>
            <p:ph type="pic" sz="quarter" idx="18" hasCustomPrompt="1"/>
          </p:nvPr>
        </p:nvSpPr>
        <p:spPr>
          <a:xfrm>
            <a:off x="381000" y="1017588"/>
            <a:ext cx="5605272"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sp>
        <p:nvSpPr>
          <p:cNvPr id="18" name="Text Placeholder 3"/>
          <p:cNvSpPr>
            <a:spLocks noGrp="1"/>
          </p:cNvSpPr>
          <p:nvPr>
            <p:ph type="body" sz="half" idx="19" hasCustomPrompt="1"/>
          </p:nvPr>
        </p:nvSpPr>
        <p:spPr bwMode="ltGray">
          <a:xfrm>
            <a:off x="6214424" y="4943788"/>
            <a:ext cx="5596576"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9" name="Picture Placeholder 3"/>
          <p:cNvSpPr>
            <a:spLocks noGrp="1"/>
          </p:cNvSpPr>
          <p:nvPr>
            <p:ph type="pic" sz="quarter" idx="20" hasCustomPrompt="1"/>
          </p:nvPr>
        </p:nvSpPr>
        <p:spPr>
          <a:xfrm>
            <a:off x="6205728" y="1017588"/>
            <a:ext cx="5605272"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1"/>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2"/>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89696" y="387449"/>
            <a:ext cx="11421304" cy="427036"/>
          </a:xfrm>
        </p:spPr>
        <p:txBody>
          <a:bodyPr/>
          <a:lstStyle>
            <a:lvl1pPr>
              <a:defRPr sz="2800"/>
            </a:lvl1pPr>
          </a:lstStyle>
          <a:p>
            <a:r>
              <a:rPr lang="en-US" dirty="0"/>
              <a:t>Click to add one-line title</a:t>
            </a:r>
          </a:p>
        </p:txBody>
      </p:sp>
      <p:sp>
        <p:nvSpPr>
          <p:cNvPr id="14" name="Rectangle 13"/>
          <p:cNvSpPr/>
          <p:nvPr userDrawn="1"/>
        </p:nvSpPr>
        <p:spPr>
          <a:xfrm>
            <a:off x="385100" y="843885"/>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8" name="Text Placeholder 3"/>
          <p:cNvSpPr>
            <a:spLocks noGrp="1"/>
          </p:cNvSpPr>
          <p:nvPr>
            <p:ph type="body" sz="half" idx="2" hasCustomPrompt="1"/>
          </p:nvPr>
        </p:nvSpPr>
        <p:spPr bwMode="ltGray">
          <a:xfrm>
            <a:off x="389696"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19" name="Picture Placeholder 3"/>
          <p:cNvSpPr>
            <a:spLocks noGrp="1"/>
          </p:cNvSpPr>
          <p:nvPr>
            <p:ph type="pic" sz="quarter" idx="18" hasCustomPrompt="1"/>
          </p:nvPr>
        </p:nvSpPr>
        <p:spPr>
          <a:xfrm>
            <a:off x="381000" y="1017588"/>
            <a:ext cx="3687004"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sp>
        <p:nvSpPr>
          <p:cNvPr id="24" name="Text Placeholder 3"/>
          <p:cNvSpPr>
            <a:spLocks noGrp="1"/>
          </p:cNvSpPr>
          <p:nvPr>
            <p:ph type="body" sz="half" idx="19" hasCustomPrompt="1"/>
          </p:nvPr>
        </p:nvSpPr>
        <p:spPr bwMode="ltGray">
          <a:xfrm>
            <a:off x="4261194"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5" name="Picture Placeholder 3"/>
          <p:cNvSpPr>
            <a:spLocks noGrp="1"/>
          </p:cNvSpPr>
          <p:nvPr>
            <p:ph type="pic" sz="quarter" idx="20" hasCustomPrompt="1"/>
          </p:nvPr>
        </p:nvSpPr>
        <p:spPr>
          <a:xfrm>
            <a:off x="4252498" y="1017588"/>
            <a:ext cx="3687004"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sp>
        <p:nvSpPr>
          <p:cNvPr id="26" name="Text Placeholder 3"/>
          <p:cNvSpPr>
            <a:spLocks noGrp="1"/>
          </p:cNvSpPr>
          <p:nvPr>
            <p:ph type="body" sz="half" idx="21" hasCustomPrompt="1"/>
          </p:nvPr>
        </p:nvSpPr>
        <p:spPr bwMode="ltGray">
          <a:xfrm>
            <a:off x="8141388" y="4943788"/>
            <a:ext cx="3687004" cy="1152211"/>
          </a:xfrm>
          <a:noFill/>
          <a:ln w="57150">
            <a:noFill/>
            <a:miter lim="800000"/>
          </a:ln>
        </p:spPr>
        <p:txBody>
          <a:bodyPr lIns="137160" tIns="91440" rIns="137160" bIns="91440">
            <a:noAutofit/>
          </a:bodyPr>
          <a:lstStyle>
            <a:lvl1pPr marL="0" indent="0" algn="ctr">
              <a:spcBef>
                <a:spcPts val="900"/>
              </a:spcBef>
              <a:buNone/>
              <a:defRPr sz="2000">
                <a:latin typeface="MetricHPE Light" panose="020B030303020206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caption</a:t>
            </a:r>
          </a:p>
          <a:p>
            <a:pPr lvl="0"/>
            <a:endParaRPr lang="en-US" dirty="0"/>
          </a:p>
        </p:txBody>
      </p:sp>
      <p:sp>
        <p:nvSpPr>
          <p:cNvPr id="27" name="Picture Placeholder 3"/>
          <p:cNvSpPr>
            <a:spLocks noGrp="1"/>
          </p:cNvSpPr>
          <p:nvPr>
            <p:ph type="pic" sz="quarter" idx="22" hasCustomPrompt="1"/>
          </p:nvPr>
        </p:nvSpPr>
        <p:spPr>
          <a:xfrm>
            <a:off x="8132692" y="1017588"/>
            <a:ext cx="3687004" cy="3803904"/>
          </a:xfrm>
        </p:spPr>
        <p:txBody>
          <a:bodyPr anchor="ctr"/>
          <a:lstStyle>
            <a:lvl1pPr marL="0" indent="0" algn="ctr">
              <a:buNone/>
              <a:defRPr>
                <a:latin typeface="MetricHPE Light" panose="020B0303030202060203" pitchFamily="34" charset="0"/>
              </a:defRPr>
            </a:lvl1pPr>
          </a:lstStyle>
          <a:p>
            <a:r>
              <a:rPr lang="en-US" dirty="0"/>
              <a:t>Click to add picture</a:t>
            </a:r>
          </a:p>
        </p:txBody>
      </p:sp>
      <p:pic>
        <p:nvPicPr>
          <p:cNvPr id="28" name="Picture 2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3"/>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24"/>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381002" y="521016"/>
            <a:ext cx="6143922" cy="2828660"/>
          </a:xfrm>
        </p:spPr>
        <p:txBody>
          <a:bodyPr anchor="b"/>
          <a:lstStyle>
            <a:lvl1pPr>
              <a:lnSpc>
                <a:spcPct val="85000"/>
              </a:lnSpc>
              <a:defRPr sz="4400"/>
            </a:lvl1pPr>
          </a:lstStyle>
          <a:p>
            <a:r>
              <a:rPr lang="en-US" dirty="0"/>
              <a:t>Click to add thank you message</a:t>
            </a:r>
          </a:p>
        </p:txBody>
      </p:sp>
      <p:sp>
        <p:nvSpPr>
          <p:cNvPr id="15" name="Rectangle 14"/>
          <p:cNvSpPr/>
          <p:nvPr userDrawn="1"/>
        </p:nvSpPr>
        <p:spPr>
          <a:xfrm>
            <a:off x="381000" y="3374136"/>
            <a:ext cx="530283"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0" name="Text Placeholder 7"/>
          <p:cNvSpPr>
            <a:spLocks noGrp="1"/>
          </p:cNvSpPr>
          <p:nvPr>
            <p:ph type="body" sz="quarter" idx="13" hasCustomPrompt="1"/>
          </p:nvPr>
        </p:nvSpPr>
        <p:spPr>
          <a:xfrm>
            <a:off x="389696" y="3528820"/>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Speaker contact information</a:t>
            </a:r>
            <a:endParaRPr dirty="0"/>
          </a:p>
        </p:txBody>
      </p:sp>
      <p:sp>
        <p:nvSpPr>
          <p:cNvPr id="2" name="Footer Placeholder 1"/>
          <p:cNvSpPr>
            <a:spLocks noGrp="1"/>
          </p:cNvSpPr>
          <p:nvPr>
            <p:ph type="ftr" sz="quarter" idx="14"/>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5"/>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92541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Name">
    <p:spTree>
      <p:nvGrpSpPr>
        <p:cNvPr id="1" name=""/>
        <p:cNvGrpSpPr/>
        <p:nvPr/>
      </p:nvGrpSpPr>
      <p:grpSpPr>
        <a:xfrm>
          <a:off x="0" y="0"/>
          <a:ext cx="0" cy="0"/>
          <a:chOff x="0" y="0"/>
          <a:chExt cx="0" cy="0"/>
        </a:xfrm>
      </p:grpSpPr>
      <p:grpSp>
        <p:nvGrpSpPr>
          <p:cNvPr id="9" name="Group 8"/>
          <p:cNvGrpSpPr>
            <a:grpSpLocks noChangeAspect="1"/>
          </p:cNvGrpSpPr>
          <p:nvPr userDrawn="1"/>
        </p:nvGrpSpPr>
        <p:grpSpPr>
          <a:xfrm>
            <a:off x="393523" y="381956"/>
            <a:ext cx="2218745" cy="893759"/>
            <a:chOff x="3578225" y="1146175"/>
            <a:chExt cx="5038725" cy="2111375"/>
          </a:xfrm>
        </p:grpSpPr>
        <p:sp>
          <p:nvSpPr>
            <p:cNvPr id="13"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sp>
          <p:nvSpPr>
            <p:cNvPr id="14"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grpSp>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ysClr val="windowText" lastClr="000000"/>
                </a:solidFill>
              </a:defRPr>
            </a:lvl1pPr>
          </a:lstStyle>
          <a:p>
            <a:r>
              <a:rPr lang="en-US" dirty="0"/>
              <a:t>Click to edit</a:t>
            </a:r>
            <a:br>
              <a:rPr lang="en-US" dirty="0"/>
            </a:br>
            <a:r>
              <a:rPr lang="en-US" dirty="0"/>
              <a:t>master title style</a:t>
            </a:r>
            <a:endParaRPr dirty="0"/>
          </a:p>
        </p:txBody>
      </p:sp>
      <p:sp>
        <p:nvSpPr>
          <p:cNvPr id="16"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ysClr val="windowText" lastClr="000000"/>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7"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ysClr val="windowText" lastClr="000000"/>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
        <p:nvSpPr>
          <p:cNvPr id="18" name="Rectangle 17"/>
          <p:cNvSpPr/>
          <p:nvPr userDrawn="1"/>
        </p:nvSpPr>
        <p:spPr>
          <a:xfrm>
            <a:off x="379647" y="3890957"/>
            <a:ext cx="530283"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10" name="Group 9"/>
          <p:cNvGrpSpPr>
            <a:grpSpLocks noChangeAspect="1"/>
          </p:cNvGrpSpPr>
          <p:nvPr userDrawn="1"/>
        </p:nvGrpSpPr>
        <p:grpSpPr>
          <a:xfrm>
            <a:off x="393523" y="381956"/>
            <a:ext cx="2218745" cy="893759"/>
            <a:chOff x="3578225" y="1146175"/>
            <a:chExt cx="5038725" cy="2111375"/>
          </a:xfrm>
        </p:grpSpPr>
        <p:sp>
          <p:nvSpPr>
            <p:cNvPr id="11" name="Freeform 5"/>
            <p:cNvSpPr>
              <a:spLocks noEditPoints="1"/>
            </p:cNvSpPr>
            <p:nvPr/>
          </p:nvSpPr>
          <p:spPr bwMode="auto">
            <a:xfrm>
              <a:off x="3578225" y="1146175"/>
              <a:ext cx="1725613" cy="498475"/>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0B38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sp>
          <p:nvSpPr>
            <p:cNvPr id="12" name="Freeform 6"/>
            <p:cNvSpPr>
              <a:spLocks noEditPoints="1"/>
            </p:cNvSpPr>
            <p:nvPr/>
          </p:nvSpPr>
          <p:spPr bwMode="auto">
            <a:xfrm>
              <a:off x="3578225" y="1968501"/>
              <a:ext cx="5038725" cy="1289049"/>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dirty="0">
                <a:latin typeface="MetricHPE Black" panose="020B0A03030202060203" pitchFamily="34" charset="0"/>
              </a:endParaRPr>
            </a:p>
          </p:txBody>
        </p:sp>
      </p:grpSp>
      <p:sp>
        <p:nvSpPr>
          <p:cNvPr id="13" name="Title 4"/>
          <p:cNvSpPr>
            <a:spLocks noGrp="1"/>
          </p:cNvSpPr>
          <p:nvPr>
            <p:ph type="title" hasCustomPrompt="1"/>
          </p:nvPr>
        </p:nvSpPr>
        <p:spPr>
          <a:xfrm>
            <a:off x="379647" y="1869197"/>
            <a:ext cx="11423555" cy="1905000"/>
          </a:xfrm>
        </p:spPr>
        <p:txBody>
          <a:bodyPr anchor="b"/>
          <a:lstStyle>
            <a:lvl1pPr>
              <a:lnSpc>
                <a:spcPct val="80000"/>
              </a:lnSpc>
              <a:defRPr sz="4400">
                <a:solidFill>
                  <a:sysClr val="windowText" lastClr="000000"/>
                </a:solidFill>
              </a:defRPr>
            </a:lvl1pPr>
          </a:lstStyle>
          <a:p>
            <a:r>
              <a:rPr lang="en-US" dirty="0"/>
              <a:t>Click to edit</a:t>
            </a:r>
            <a:br>
              <a:rPr lang="en-US" dirty="0"/>
            </a:br>
            <a:r>
              <a:rPr lang="en-US" dirty="0"/>
              <a:t>master title style</a:t>
            </a:r>
            <a:endParaRPr dirty="0"/>
          </a:p>
        </p:txBody>
      </p:sp>
      <p:sp>
        <p:nvSpPr>
          <p:cNvPr id="14"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ysClr val="windowText" lastClr="000000"/>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 name and title</a:t>
            </a:r>
            <a:endParaRPr dirty="0"/>
          </a:p>
        </p:txBody>
      </p:sp>
      <p:sp>
        <p:nvSpPr>
          <p:cNvPr id="15"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ysClr val="windowText" lastClr="000000"/>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dirty="0"/>
              <a:t>Month day, year</a:t>
            </a:r>
            <a:endParaRPr dirty="0"/>
          </a:p>
        </p:txBody>
      </p:sp>
      <p:sp>
        <p:nvSpPr>
          <p:cNvPr id="16" name="Rectangle 15"/>
          <p:cNvSpPr/>
          <p:nvPr userDrawn="1"/>
        </p:nvSpPr>
        <p:spPr>
          <a:xfrm>
            <a:off x="379647" y="3890957"/>
            <a:ext cx="530283"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Tree>
    <p:extLst>
      <p:ext uri="{BB962C8B-B14F-4D97-AF65-F5344CB8AC3E}">
        <p14:creationId xmlns:p14="http://schemas.microsoft.com/office/powerpoint/2010/main" val="9611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1430000" cy="868680"/>
          </a:xfrm>
        </p:spPr>
        <p:txBody>
          <a:bodyPr anchor="b"/>
          <a:lstStyle>
            <a:lvl1pPr>
              <a:defRPr/>
            </a:lvl1pPr>
          </a:lstStyle>
          <a:p>
            <a:r>
              <a:rPr lang="en-US" dirty="0"/>
              <a:t>Click to Add</a:t>
            </a:r>
            <a:br>
              <a:rPr lang="en-US" dirty="0"/>
            </a:br>
            <a:r>
              <a:rPr lang="en-US" dirty="0"/>
              <a:t>Two-Line Title</a:t>
            </a:r>
          </a:p>
        </p:txBody>
      </p:sp>
      <p:sp>
        <p:nvSpPr>
          <p:cNvPr id="5" name="Rectangle 4"/>
          <p:cNvSpPr/>
          <p:nvPr userDrawn="1"/>
        </p:nvSpPr>
        <p:spPr>
          <a:xfrm>
            <a:off x="383369" y="1228187"/>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Footer Placeholder 6"/>
          <p:cNvSpPr>
            <a:spLocks noGrp="1"/>
          </p:cNvSpPr>
          <p:nvPr>
            <p:ph type="ftr" sz="quarter" idx="10"/>
          </p:nvPr>
        </p:nvSpPr>
        <p:spPr/>
        <p:txBody>
          <a:bodyPr/>
          <a:lstStyle>
            <a:lvl1pPr>
              <a:defRPr>
                <a:latin typeface="MetricHPE Light" panose="020B0303030202060203" pitchFamily="34" charset="0"/>
              </a:defRPr>
            </a:lvl1pPr>
          </a:lstStyle>
          <a:p>
            <a:r>
              <a:rPr lang="en-US" dirty="0"/>
              <a:t>Confidential</a:t>
            </a:r>
          </a:p>
        </p:txBody>
      </p:sp>
      <p:sp>
        <p:nvSpPr>
          <p:cNvPr id="8" name="Slide Number Placeholder 7"/>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06365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Subtitle, 2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87942"/>
            <a:ext cx="11430000" cy="868680"/>
          </a:xfrm>
        </p:spPr>
        <p:txBody>
          <a:bodyPr anchor="b"/>
          <a:lstStyle>
            <a:lvl1pPr>
              <a:defRPr/>
            </a:lvl1pPr>
          </a:lstStyle>
          <a:p>
            <a:r>
              <a:rPr lang="en-US" dirty="0"/>
              <a:t>Click to Add</a:t>
            </a:r>
            <a:br>
              <a:rPr lang="en-US" dirty="0"/>
            </a:br>
            <a:r>
              <a:rPr lang="en-US" dirty="0"/>
              <a:t>Two-Line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7" name="Text Placeholder 7"/>
          <p:cNvSpPr>
            <a:spLocks noGrp="1"/>
          </p:cNvSpPr>
          <p:nvPr>
            <p:ph type="body" sz="quarter" idx="13" hasCustomPrompt="1"/>
          </p:nvPr>
        </p:nvSpPr>
        <p:spPr>
          <a:xfrm>
            <a:off x="389696" y="1205694"/>
            <a:ext cx="11421304" cy="381000"/>
          </a:xfrm>
        </p:spPr>
        <p:txBody>
          <a:bodyPr>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one-line subtitle</a:t>
            </a:r>
          </a:p>
        </p:txBody>
      </p:sp>
      <p:sp>
        <p:nvSpPr>
          <p:cNvPr id="8" name="Rectangle 7"/>
          <p:cNvSpPr/>
          <p:nvPr userDrawn="1"/>
        </p:nvSpPr>
        <p:spPr>
          <a:xfrm>
            <a:off x="385100" y="1618696"/>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0" name="Footer Placeholder 9"/>
          <p:cNvSpPr>
            <a:spLocks noGrp="1"/>
          </p:cNvSpPr>
          <p:nvPr>
            <p:ph type="ftr" sz="quarter" idx="14"/>
          </p:nvPr>
        </p:nvSpPr>
        <p:spPr/>
        <p:txBody>
          <a:bodyPr/>
          <a:lstStyle>
            <a:lvl1pPr>
              <a:defRPr>
                <a:latin typeface="MetricHPE Light" panose="020B0303030202060203" pitchFamily="34" charset="0"/>
              </a:defRPr>
            </a:lvl1pPr>
          </a:lstStyle>
          <a:p>
            <a:r>
              <a:rPr lang="en-US" dirty="0"/>
              <a:t>Confidential</a:t>
            </a:r>
          </a:p>
        </p:txBody>
      </p:sp>
      <p:sp>
        <p:nvSpPr>
          <p:cNvPr id="11" name="Slide Number Placeholder 10"/>
          <p:cNvSpPr>
            <a:spLocks noGrp="1"/>
          </p:cNvSpPr>
          <p:nvPr>
            <p:ph type="sldNum" sz="quarter" idx="15"/>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0387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676894"/>
            <a:ext cx="3685309" cy="868680"/>
          </a:xfrm>
        </p:spPr>
        <p:txBody>
          <a:bodyPr anchor="b"/>
          <a:lstStyle>
            <a:lvl1pPr>
              <a:defRPr/>
            </a:lvl1pPr>
          </a:lstStyle>
          <a:p>
            <a:r>
              <a:rPr lang="en-US" dirty="0"/>
              <a:t>Click to Add</a:t>
            </a:r>
            <a:br>
              <a:rPr lang="en-US" dirty="0"/>
            </a:br>
            <a:r>
              <a:rPr lang="en-US" dirty="0"/>
              <a:t>multi-Line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3616182"/>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9" name="Footer Placeholder 8"/>
          <p:cNvSpPr>
            <a:spLocks noGrp="1"/>
          </p:cNvSpPr>
          <p:nvPr>
            <p:ph type="ftr" sz="quarter" idx="10"/>
          </p:nvPr>
        </p:nvSpPr>
        <p:spPr/>
        <p:txBody>
          <a:bodyPr/>
          <a:lstStyle>
            <a:lvl1pPr>
              <a:defRPr>
                <a:latin typeface="MetricHPE Light" panose="020B0303030202060203" pitchFamily="34" charset="0"/>
              </a:defRPr>
            </a:lvl1pPr>
          </a:lstStyle>
          <a:p>
            <a:r>
              <a:rPr lang="en-US" dirty="0"/>
              <a:t>Confidential</a:t>
            </a:r>
          </a:p>
        </p:txBody>
      </p:sp>
      <p:sp>
        <p:nvSpPr>
          <p:cNvPr id="10" name="Slide Number Placeholder 9"/>
          <p:cNvSpPr>
            <a:spLocks noGrp="1"/>
          </p:cNvSpPr>
          <p:nvPr>
            <p:ph type="sldNum" sz="quarter" idx="11"/>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02456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2676894"/>
            <a:ext cx="3536373" cy="868680"/>
          </a:xfrm>
        </p:spPr>
        <p:txBody>
          <a:bodyPr anchor="b"/>
          <a:lstStyle>
            <a:lvl1pPr>
              <a:defRPr/>
            </a:lvl1pPr>
          </a:lstStyle>
          <a:p>
            <a:r>
              <a:rPr lang="en-US" dirty="0"/>
              <a:t>Click to Add</a:t>
            </a:r>
            <a:br>
              <a:rPr lang="en-US" dirty="0"/>
            </a:br>
            <a:r>
              <a:rPr lang="en-US" dirty="0"/>
              <a:t>multi-Line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3616182"/>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1" name="Content Placeholder 10"/>
          <p:cNvSpPr>
            <a:spLocks noGrp="1"/>
          </p:cNvSpPr>
          <p:nvPr>
            <p:ph sz="quarter" idx="13"/>
          </p:nvPr>
        </p:nvSpPr>
        <p:spPr>
          <a:xfrm>
            <a:off x="4076700" y="331788"/>
            <a:ext cx="7734300" cy="5764212"/>
          </a:xfrm>
        </p:spPr>
        <p:txBody>
          <a:bodyPr anchor="ct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4"/>
          </p:nvPr>
        </p:nvSpPr>
        <p:spPr/>
        <p:txBody>
          <a:bodyPr/>
          <a:lstStyle>
            <a:lvl1pPr>
              <a:defRPr>
                <a:latin typeface="MetricHPE Light" panose="020B0303030202060203" pitchFamily="34" charset="0"/>
              </a:defRPr>
            </a:lvl1pPr>
          </a:lstStyle>
          <a:p>
            <a:r>
              <a:rPr lang="en-US" dirty="0"/>
              <a:t>Confidential</a:t>
            </a:r>
          </a:p>
        </p:txBody>
      </p:sp>
      <p:sp>
        <p:nvSpPr>
          <p:cNvPr id="7" name="Slide Number Placeholder 6"/>
          <p:cNvSpPr>
            <a:spLocks noGrp="1"/>
          </p:cNvSpPr>
          <p:nvPr>
            <p:ph type="sldNum" sz="quarter" idx="15"/>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42804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and Content,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3616182"/>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1" name="Content Placeholder 10"/>
          <p:cNvSpPr>
            <a:spLocks noGrp="1"/>
          </p:cNvSpPr>
          <p:nvPr>
            <p:ph sz="quarter" idx="13"/>
          </p:nvPr>
        </p:nvSpPr>
        <p:spPr>
          <a:xfrm>
            <a:off x="4076700" y="331788"/>
            <a:ext cx="7734300" cy="5764212"/>
          </a:xfrm>
        </p:spPr>
        <p:txBody>
          <a:bodyPr anchor="ct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4" hasCustomPrompt="1"/>
          </p:nvPr>
        </p:nvSpPr>
        <p:spPr>
          <a:xfrm>
            <a:off x="389696" y="2703886"/>
            <a:ext cx="3567901" cy="795528"/>
          </a:xfrm>
        </p:spPr>
        <p:txBody>
          <a:bodyPr anchor="b">
            <a:noAutofit/>
          </a:bodyPr>
          <a:lstStyle>
            <a:lvl1pPr marL="0" indent="0">
              <a:spcBef>
                <a:spcPts val="0"/>
              </a:spcBef>
              <a:buNone/>
              <a:defRPr sz="2200" baseline="0">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a:t>
            </a:r>
            <a:br>
              <a:rPr lang="en-US" dirty="0"/>
            </a:br>
            <a:r>
              <a:rPr lang="en-US" dirty="0"/>
              <a:t>two</a:t>
            </a:r>
            <a:r>
              <a:rPr dirty="0"/>
              <a:t>-line subtitle</a:t>
            </a:r>
          </a:p>
        </p:txBody>
      </p:sp>
      <p:sp>
        <p:nvSpPr>
          <p:cNvPr id="14" name="Title 1"/>
          <p:cNvSpPr>
            <a:spLocks noGrp="1"/>
          </p:cNvSpPr>
          <p:nvPr>
            <p:ph type="title" hasCustomPrompt="1"/>
          </p:nvPr>
        </p:nvSpPr>
        <p:spPr>
          <a:xfrm>
            <a:off x="391391" y="1980879"/>
            <a:ext cx="3566206" cy="868680"/>
          </a:xfrm>
        </p:spPr>
        <p:txBody>
          <a:bodyPr anchor="b"/>
          <a:lstStyle>
            <a:lvl1pPr>
              <a:defRPr/>
            </a:lvl1pPr>
          </a:lstStyle>
          <a:p>
            <a:r>
              <a:rPr lang="en-US" dirty="0"/>
              <a:t>Click to Add</a:t>
            </a:r>
            <a:br>
              <a:rPr lang="en-US" dirty="0"/>
            </a:br>
            <a:r>
              <a:rPr lang="en-US" dirty="0"/>
              <a:t>multi-Line Title</a:t>
            </a:r>
          </a:p>
        </p:txBody>
      </p:sp>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5" name="Slide Number Placeholder 4"/>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6379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Content and Caption,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1391" y="1417320"/>
            <a:ext cx="3536373" cy="868680"/>
          </a:xfrm>
        </p:spPr>
        <p:txBody>
          <a:bodyPr anchor="b"/>
          <a:lstStyle>
            <a:lvl1pPr>
              <a:defRPr/>
            </a:lvl1pPr>
          </a:lstStyle>
          <a:p>
            <a:r>
              <a:rPr lang="en-US" dirty="0"/>
              <a:t>Click to Add</a:t>
            </a:r>
            <a:br>
              <a:rPr lang="en-US" dirty="0"/>
            </a:br>
            <a:r>
              <a:rPr lang="en-US" dirty="0"/>
              <a:t>multi-Line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2356608"/>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11" name="Content Placeholder 10"/>
          <p:cNvSpPr>
            <a:spLocks noGrp="1"/>
          </p:cNvSpPr>
          <p:nvPr>
            <p:ph sz="quarter" idx="13"/>
          </p:nvPr>
        </p:nvSpPr>
        <p:spPr>
          <a:xfrm>
            <a:off x="4076700" y="331788"/>
            <a:ext cx="7734300" cy="5764212"/>
          </a:xfrm>
        </p:spPr>
        <p:txBody>
          <a:bodyPr anchor="ct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4"/>
          </p:nvPr>
        </p:nvSpPr>
        <p:spPr>
          <a:xfrm>
            <a:off x="381000" y="2534960"/>
            <a:ext cx="3546475" cy="3446462"/>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9" name="Slide Number Placeholder 8"/>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56381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Picture, Left">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4076700" y="0"/>
            <a:ext cx="8115300" cy="6858000"/>
          </a:xfrm>
        </p:spPr>
        <p:txBody>
          <a:bodyPr anchor="ctr"/>
          <a:lstStyle>
            <a:lvl1pPr marL="0" indent="0" algn="ctr">
              <a:buNone/>
              <a:defRPr>
                <a:latin typeface="MetricHPE Light" panose="020B0303030202060203" pitchFamily="34" charset="0"/>
              </a:defRPr>
            </a:lvl1pPr>
          </a:lstStyle>
          <a:p>
            <a:r>
              <a:rPr lang="en-US" dirty="0"/>
              <a:t>Click to add edge-to-edge picture</a:t>
            </a:r>
          </a:p>
        </p:txBody>
      </p:sp>
      <p:sp>
        <p:nvSpPr>
          <p:cNvPr id="2" name="Title 1"/>
          <p:cNvSpPr>
            <a:spLocks noGrp="1"/>
          </p:cNvSpPr>
          <p:nvPr>
            <p:ph type="title" hasCustomPrompt="1"/>
          </p:nvPr>
        </p:nvSpPr>
        <p:spPr>
          <a:xfrm>
            <a:off x="391391" y="1417320"/>
            <a:ext cx="3536373" cy="868680"/>
          </a:xfrm>
        </p:spPr>
        <p:txBody>
          <a:bodyPr anchor="b"/>
          <a:lstStyle>
            <a:lvl1pPr>
              <a:defRPr/>
            </a:lvl1pPr>
          </a:lstStyle>
          <a:p>
            <a:r>
              <a:rPr lang="en-US" dirty="0"/>
              <a:t>Click to Add</a:t>
            </a:r>
            <a:br>
              <a:rPr lang="en-US" dirty="0"/>
            </a:br>
            <a:r>
              <a:rPr lang="en-US" dirty="0"/>
              <a:t>multi-Line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8" name="Rectangle 7"/>
          <p:cNvSpPr/>
          <p:nvPr userDrawn="1"/>
        </p:nvSpPr>
        <p:spPr>
          <a:xfrm>
            <a:off x="385100" y="2356608"/>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7" name="Text Placeholder 6"/>
          <p:cNvSpPr>
            <a:spLocks noGrp="1"/>
          </p:cNvSpPr>
          <p:nvPr>
            <p:ph type="body" sz="quarter" idx="14"/>
          </p:nvPr>
        </p:nvSpPr>
        <p:spPr>
          <a:xfrm>
            <a:off x="381000" y="2534960"/>
            <a:ext cx="3546475" cy="3446462"/>
          </a:xfrm>
        </p:spPr>
        <p:txBody>
          <a:bodyPr/>
          <a:lstStyle>
            <a:lvl1pPr>
              <a:defRPr>
                <a:latin typeface="MetricHPE Light" panose="020B0303030202060203" pitchFamily="34" charset="0"/>
              </a:defRPr>
            </a:lvl1pPr>
            <a:lvl2pPr>
              <a:defRPr>
                <a:latin typeface="MetricHPE Light" panose="020B0303030202060203" pitchFamily="34" charset="0"/>
              </a:defRPr>
            </a:lvl2pPr>
            <a:lvl3pPr>
              <a:defRPr>
                <a:latin typeface="MetricHPE Light" panose="020B0303030202060203" pitchFamily="34" charset="0"/>
              </a:defRPr>
            </a:lvl3pPr>
            <a:lvl4pPr>
              <a:defRPr>
                <a:latin typeface="MetricHPE Light" panose="020B0303030202060203" pitchFamily="34" charset="0"/>
              </a:defRPr>
            </a:lvl4pPr>
            <a:lvl5pPr>
              <a:defRPr>
                <a:latin typeface="MetricHPE Light" panose="020B03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6"/>
          </p:nvPr>
        </p:nvSpPr>
        <p:spPr/>
        <p:txBody>
          <a:bodyPr/>
          <a:lstStyle>
            <a:lvl1pPr>
              <a:defRPr>
                <a:latin typeface="MetricHPE Light" panose="020B0303030202060203" pitchFamily="34" charset="0"/>
              </a:defRPr>
            </a:lvl1pPr>
          </a:lstStyle>
          <a:p>
            <a:r>
              <a:rPr lang="en-US" dirty="0"/>
              <a:t>Confidential</a:t>
            </a:r>
          </a:p>
        </p:txBody>
      </p:sp>
      <p:sp>
        <p:nvSpPr>
          <p:cNvPr id="9" name="Slide Number Placeholder 8"/>
          <p:cNvSpPr>
            <a:spLocks noGrp="1"/>
          </p:cNvSpPr>
          <p:nvPr>
            <p:ph type="sldNum" sz="quarter" idx="17"/>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16353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40_Title Slide with Dark Picture">
    <p:bg bwMode="ltGray">
      <p:bgPr>
        <a:solidFill>
          <a:schemeClr val="tx1"/>
        </a:solidFill>
        <a:effectLst/>
      </p:bgPr>
    </p:bg>
    <p:spTree>
      <p:nvGrpSpPr>
        <p:cNvPr id="1" name=""/>
        <p:cNvGrpSpPr/>
        <p:nvPr/>
      </p:nvGrpSpPr>
      <p:grpSpPr>
        <a:xfrm>
          <a:off x="0" y="0"/>
          <a:ext cx="0" cy="0"/>
          <a:chOff x="0" y="0"/>
          <a:chExt cx="0" cy="0"/>
        </a:xfrm>
      </p:grpSpPr>
      <p:sp>
        <p:nvSpPr>
          <p:cNvPr id="11" name="Title 4"/>
          <p:cNvSpPr>
            <a:spLocks noGrp="1"/>
          </p:cNvSpPr>
          <p:nvPr>
            <p:ph type="title" hasCustomPrompt="1"/>
          </p:nvPr>
        </p:nvSpPr>
        <p:spPr>
          <a:xfrm>
            <a:off x="610393" y="2508620"/>
            <a:ext cx="8914608" cy="1905000"/>
          </a:xfrm>
        </p:spPr>
        <p:txBody>
          <a:bodyPr anchor="b"/>
          <a:lstStyle>
            <a:lvl1pPr>
              <a:lnSpc>
                <a:spcPct val="80000"/>
              </a:lnSpc>
              <a:defRPr sz="6600"/>
            </a:lvl1pPr>
          </a:lstStyle>
          <a:p>
            <a:r>
              <a:rPr lang="en-US"/>
              <a:t>Title slide with picture</a:t>
            </a:r>
            <a:endParaRPr/>
          </a:p>
        </p:txBody>
      </p:sp>
      <p:sp>
        <p:nvSpPr>
          <p:cNvPr id="13" name="Subtitle 2"/>
          <p:cNvSpPr>
            <a:spLocks noGrp="1"/>
          </p:cNvSpPr>
          <p:nvPr>
            <p:ph type="subTitle" idx="1" hasCustomPrompt="1"/>
          </p:nvPr>
        </p:nvSpPr>
        <p:spPr>
          <a:xfrm>
            <a:off x="608013" y="4566020"/>
            <a:ext cx="8229600" cy="914400"/>
          </a:xfrm>
        </p:spPr>
        <p:txBody>
          <a:bodyPr>
            <a:noAutofit/>
          </a:bodyPr>
          <a:lstStyle>
            <a:lvl1pPr marL="0" indent="0" algn="l">
              <a:spcBef>
                <a:spcPts val="0"/>
              </a:spcBef>
              <a:buNone/>
              <a:defRPr sz="3200"/>
            </a:lvl1pPr>
            <a:lvl2pPr marL="457195" indent="0" algn="ctr">
              <a:buNone/>
              <a:defRPr sz="2000"/>
            </a:lvl2pPr>
            <a:lvl3pPr marL="914391" indent="0" algn="ctr">
              <a:buNone/>
              <a:defRPr sz="1800"/>
            </a:lvl3pPr>
            <a:lvl4pPr marL="1371586" indent="0" algn="ctr">
              <a:buNone/>
              <a:defRPr sz="1600"/>
            </a:lvl4pPr>
            <a:lvl5pPr marL="1828782" indent="0" algn="ctr">
              <a:buNone/>
              <a:defRPr sz="1600"/>
            </a:lvl5pPr>
            <a:lvl6pPr marL="2285977" indent="0" algn="ctr">
              <a:buNone/>
              <a:defRPr sz="1600"/>
            </a:lvl6pPr>
            <a:lvl7pPr marL="2743173" indent="0" algn="ctr">
              <a:buNone/>
              <a:defRPr sz="1600"/>
            </a:lvl7pPr>
            <a:lvl8pPr marL="3200368" indent="0" algn="ctr">
              <a:buNone/>
              <a:defRPr sz="1600"/>
            </a:lvl8pPr>
            <a:lvl9pPr marL="3657563" indent="0" algn="ctr">
              <a:buNone/>
              <a:defRPr sz="1600"/>
            </a:lvl9pPr>
          </a:lstStyle>
          <a:p>
            <a:r>
              <a:rPr lang="en-US"/>
              <a:t>Speaker name and title</a:t>
            </a:r>
            <a:endParaRPr/>
          </a:p>
        </p:txBody>
      </p:sp>
      <p:sp>
        <p:nvSpPr>
          <p:cNvPr id="14" name="Text Placeholder 7"/>
          <p:cNvSpPr>
            <a:spLocks noGrp="1"/>
          </p:cNvSpPr>
          <p:nvPr>
            <p:ph type="body" sz="quarter" idx="13" hasCustomPrompt="1"/>
          </p:nvPr>
        </p:nvSpPr>
        <p:spPr>
          <a:xfrm>
            <a:off x="606423" y="5821835"/>
            <a:ext cx="5489578" cy="339214"/>
          </a:xfrm>
        </p:spPr>
        <p:txBody>
          <a:bodyPr>
            <a:noAutofit/>
          </a:bodyPr>
          <a:lstStyle>
            <a:lvl1pPr marL="0" indent="0">
              <a:spcBef>
                <a:spcPts val="0"/>
              </a:spcBef>
              <a:buNone/>
              <a:defRPr sz="2000" baseline="0">
                <a:solidFill>
                  <a:schemeClr val="tx1"/>
                </a:solidFill>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Month day, year</a:t>
            </a:r>
            <a:endParaRPr/>
          </a:p>
        </p:txBody>
      </p:sp>
      <p:pic>
        <p:nvPicPr>
          <p:cNvPr id="7" name="Picture 6">
            <a:extLst>
              <a:ext uri="{FF2B5EF4-FFF2-40B4-BE49-F238E27FC236}">
                <a16:creationId xmlns:a16="http://schemas.microsoft.com/office/drawing/2014/main" id="{50CFE5D3-0C3F-42A4-9D6F-A00FB31C79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6424" y="360105"/>
            <a:ext cx="3977152" cy="1677113"/>
          </a:xfrm>
          <a:prstGeom prst="rect">
            <a:avLst/>
          </a:prstGeom>
        </p:spPr>
      </p:pic>
    </p:spTree>
    <p:extLst>
      <p:ext uri="{BB962C8B-B14F-4D97-AF65-F5344CB8AC3E}">
        <p14:creationId xmlns:p14="http://schemas.microsoft.com/office/powerpoint/2010/main" val="2513257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Three Content, Subtitle and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1" y="521208"/>
            <a:ext cx="10969943" cy="411480"/>
          </a:xfrm>
        </p:spPr>
        <p:txBody>
          <a:bodyPr/>
          <a:lstStyle>
            <a:lvl1pPr>
              <a:defRPr/>
            </a:lvl1pPr>
          </a:lstStyle>
          <a:p>
            <a:r>
              <a:t>Click to add one-line title</a:t>
            </a:r>
          </a:p>
        </p:txBody>
      </p:sp>
      <p:sp>
        <p:nvSpPr>
          <p:cNvPr id="15" name="Text Placeholder 7"/>
          <p:cNvSpPr>
            <a:spLocks noGrp="1"/>
          </p:cNvSpPr>
          <p:nvPr>
            <p:ph type="body" sz="quarter" idx="13" hasCustomPrompt="1"/>
          </p:nvPr>
        </p:nvSpPr>
        <p:spPr>
          <a:xfrm>
            <a:off x="609440" y="934240"/>
            <a:ext cx="10969943" cy="381000"/>
          </a:xfrm>
        </p:spPr>
        <p:txBody>
          <a:bodyPr>
            <a:noAutofit/>
          </a:bodyPr>
          <a:lstStyle>
            <a:lvl1pPr marL="0" indent="0">
              <a:spcBef>
                <a:spcPts val="0"/>
              </a:spcBef>
              <a:buNone/>
              <a:defRPr sz="24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Text Placeholder 2"/>
          <p:cNvSpPr>
            <a:spLocks noGrp="1"/>
          </p:cNvSpPr>
          <p:nvPr>
            <p:ph type="body" idx="1" hasCustomPrompt="1"/>
          </p:nvPr>
        </p:nvSpPr>
        <p:spPr>
          <a:xfrm>
            <a:off x="609600"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0" name="Text Placeholder 9"/>
          <p:cNvSpPr>
            <a:spLocks noGrp="1"/>
          </p:cNvSpPr>
          <p:nvPr>
            <p:ph type="body" sz="quarter" idx="14"/>
          </p:nvPr>
        </p:nvSpPr>
        <p:spPr>
          <a:xfrm>
            <a:off x="609441"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Text Placeholder 2"/>
          <p:cNvSpPr>
            <a:spLocks noGrp="1"/>
          </p:cNvSpPr>
          <p:nvPr>
            <p:ph type="body" idx="17" hasCustomPrompt="1"/>
          </p:nvPr>
        </p:nvSpPr>
        <p:spPr>
          <a:xfrm>
            <a:off x="43816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1" name="Text Placeholder 9"/>
          <p:cNvSpPr>
            <a:spLocks noGrp="1"/>
          </p:cNvSpPr>
          <p:nvPr>
            <p:ph type="body" sz="quarter" idx="15"/>
          </p:nvPr>
        </p:nvSpPr>
        <p:spPr>
          <a:xfrm>
            <a:off x="4381500"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Text Placeholder 2"/>
          <p:cNvSpPr>
            <a:spLocks noGrp="1"/>
          </p:cNvSpPr>
          <p:nvPr>
            <p:ph type="body" idx="18" hasCustomPrompt="1"/>
          </p:nvPr>
        </p:nvSpPr>
        <p:spPr>
          <a:xfrm>
            <a:off x="8153559" y="1523999"/>
            <a:ext cx="3428841" cy="320040"/>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add heading</a:t>
            </a:r>
          </a:p>
        </p:txBody>
      </p:sp>
      <p:sp>
        <p:nvSpPr>
          <p:cNvPr id="12" name="Text Placeholder 9"/>
          <p:cNvSpPr>
            <a:spLocks noGrp="1"/>
          </p:cNvSpPr>
          <p:nvPr>
            <p:ph type="body" sz="quarter" idx="16"/>
          </p:nvPr>
        </p:nvSpPr>
        <p:spPr>
          <a:xfrm>
            <a:off x="8150384" y="1905000"/>
            <a:ext cx="3429000" cy="419100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solidFill>
                <a:prstClr val="black"/>
              </a:solidFill>
            </a:endParaRPr>
          </a:p>
        </p:txBody>
      </p:sp>
      <p:sp>
        <p:nvSpPr>
          <p:cNvPr id="6" name="Footer Placeholder 5"/>
          <p:cNvSpPr>
            <a:spLocks noGrp="1"/>
          </p:cNvSpPr>
          <p:nvPr>
            <p:ph type="ftr" sz="quarter" idx="11"/>
          </p:nvPr>
        </p:nvSpPr>
        <p:spPr/>
        <p:txBody>
          <a:bodyPr/>
          <a:lstStyle/>
          <a:p>
            <a:r>
              <a:rPr lang="en-US">
                <a:solidFill>
                  <a:prstClr val="black"/>
                </a:solidFill>
              </a:rPr>
              <a:t>For HPE and Channel Partner internal use only</a:t>
            </a:r>
            <a:endParaRPr>
              <a:solidFill>
                <a:prstClr val="black"/>
              </a:solidFill>
            </a:endParaRPr>
          </a:p>
        </p:txBody>
      </p:sp>
      <p:sp>
        <p:nvSpPr>
          <p:cNvPr id="7" name="Slide Number Placeholder 6"/>
          <p:cNvSpPr>
            <a:spLocks noGrp="1"/>
          </p:cNvSpPr>
          <p:nvPr>
            <p:ph type="sldNum" sz="quarter" idx="12"/>
          </p:nvPr>
        </p:nvSpPr>
        <p:spPr/>
        <p:txBody>
          <a:bodyPr/>
          <a:lstStyle/>
          <a:p>
            <a:fld id="{B016F8AB-BCEA-4347-8BA6-BE776009BC89}" type="slidenum">
              <a:rPr>
                <a:solidFill>
                  <a:srgbClr val="5F7A76"/>
                </a:solidFill>
              </a:rPr>
              <a:pPr/>
              <a:t>‹#›</a:t>
            </a:fld>
            <a:endParaRPr>
              <a:solidFill>
                <a:srgbClr val="5F7A76"/>
              </a:solidFill>
            </a:endParaRPr>
          </a:p>
        </p:txBody>
      </p:sp>
    </p:spTree>
    <p:extLst>
      <p:ext uri="{BB962C8B-B14F-4D97-AF65-F5344CB8AC3E}">
        <p14:creationId xmlns:p14="http://schemas.microsoft.com/office/powerpoint/2010/main" val="217028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Picture Placeholder 3"/>
          <p:cNvSpPr>
            <a:spLocks noGrp="1"/>
          </p:cNvSpPr>
          <p:nvPr>
            <p:ph type="pic" sz="quarter" idx="15" hasCustomPrompt="1"/>
          </p:nvPr>
        </p:nvSpPr>
        <p:spPr>
          <a:xfrm>
            <a:off x="0" y="0"/>
            <a:ext cx="12192000" cy="6858000"/>
          </a:xfrm>
        </p:spPr>
        <p:txBody>
          <a:bodyPr rIns="1828800" anchor="ctr"/>
          <a:lstStyle>
            <a:lvl1pPr marL="0" indent="0" algn="r">
              <a:buNone/>
              <a:defRPr>
                <a:latin typeface="MetricHPE Light" panose="020B0303030202060203" pitchFamily="34" charset="0"/>
              </a:defRPr>
            </a:lvl1pPr>
          </a:lstStyle>
          <a:p>
            <a:r>
              <a:rPr lang="en-US" dirty="0"/>
              <a:t>Click to add picture</a:t>
            </a:r>
          </a:p>
        </p:txBody>
      </p:sp>
      <p:sp>
        <p:nvSpPr>
          <p:cNvPr id="8" name="Title 1"/>
          <p:cNvSpPr>
            <a:spLocks noGrp="1"/>
          </p:cNvSpPr>
          <p:nvPr>
            <p:ph type="title" hasCustomPrompt="1"/>
          </p:nvPr>
        </p:nvSpPr>
        <p:spPr>
          <a:xfrm>
            <a:off x="419839" y="2743510"/>
            <a:ext cx="5630583" cy="1485280"/>
          </a:xfrm>
        </p:spPr>
        <p:txBody>
          <a:bodyPr anchor="t"/>
          <a:lstStyle>
            <a:lvl1pPr>
              <a:defRPr sz="3200" baseline="0"/>
            </a:lvl1pPr>
          </a:lstStyle>
          <a:p>
            <a:r>
              <a:rPr lang="en-US" dirty="0"/>
              <a:t>Click to add section header</a:t>
            </a:r>
            <a:br>
              <a:rPr lang="en-US" dirty="0"/>
            </a:br>
            <a:r>
              <a:rPr lang="en-US" dirty="0"/>
              <a:t>or big idea statement</a:t>
            </a:r>
          </a:p>
        </p:txBody>
      </p:sp>
      <p:sp>
        <p:nvSpPr>
          <p:cNvPr id="2" name="Footer Placeholder 1"/>
          <p:cNvSpPr>
            <a:spLocks noGrp="1"/>
          </p:cNvSpPr>
          <p:nvPr>
            <p:ph type="ftr" sz="quarter" idx="16"/>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7"/>
          </p:nvPr>
        </p:nvSpPr>
        <p:spPr/>
        <p:txBody>
          <a:bodyPr/>
          <a:lstStyle>
            <a:lvl1pPr>
              <a:defRPr>
                <a:latin typeface="MetricHPE Light" panose="020B03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dirty="0"/>
          </a:p>
        </p:txBody>
      </p:sp>
    </p:spTree>
    <p:extLst>
      <p:ext uri="{BB962C8B-B14F-4D97-AF65-F5344CB8AC3E}">
        <p14:creationId xmlns:p14="http://schemas.microsoft.com/office/powerpoint/2010/main" val="224666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ate Section Header">
    <p:spTree>
      <p:nvGrpSpPr>
        <p:cNvPr id="1" name=""/>
        <p:cNvGrpSpPr/>
        <p:nvPr/>
      </p:nvGrpSpPr>
      <p:grpSpPr>
        <a:xfrm>
          <a:off x="0" y="0"/>
          <a:ext cx="0" cy="0"/>
          <a:chOff x="0" y="0"/>
          <a:chExt cx="0" cy="0"/>
        </a:xfrm>
      </p:grpSpPr>
      <p:pic>
        <p:nvPicPr>
          <p:cNvPr id="8" name="Picture Placeholder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504950"/>
            <a:ext cx="12192000" cy="3295651"/>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9648" y="6246014"/>
            <a:ext cx="954000" cy="274320"/>
          </a:xfrm>
          <a:prstGeom prst="rect">
            <a:avLst/>
          </a:prstGeom>
        </p:spPr>
      </p:pic>
      <p:sp>
        <p:nvSpPr>
          <p:cNvPr id="10" name="Title 1"/>
          <p:cNvSpPr>
            <a:spLocks noGrp="1"/>
          </p:cNvSpPr>
          <p:nvPr>
            <p:ph type="title" hasCustomPrompt="1"/>
          </p:nvPr>
        </p:nvSpPr>
        <p:spPr>
          <a:xfrm>
            <a:off x="381001" y="2686713"/>
            <a:ext cx="8522208" cy="499365"/>
          </a:xfrm>
        </p:spPr>
        <p:txBody>
          <a:bodyPr anchor="b" anchorCtr="0"/>
          <a:lstStyle>
            <a:lvl1pPr>
              <a:defRPr sz="3200" baseline="0">
                <a:solidFill>
                  <a:schemeClr val="bg1"/>
                </a:solidFill>
              </a:defRPr>
            </a:lvl1pPr>
          </a:lstStyle>
          <a:p>
            <a:r>
              <a:rPr lang="en-US" dirty="0"/>
              <a:t>Click to add section header</a:t>
            </a:r>
          </a:p>
        </p:txBody>
      </p:sp>
      <p:sp>
        <p:nvSpPr>
          <p:cNvPr id="11" name="Text Placeholder 9"/>
          <p:cNvSpPr>
            <a:spLocks noGrp="1"/>
          </p:cNvSpPr>
          <p:nvPr>
            <p:ph type="body" sz="quarter" idx="14"/>
          </p:nvPr>
        </p:nvSpPr>
        <p:spPr>
          <a:xfrm>
            <a:off x="381000" y="3413925"/>
            <a:ext cx="8228011" cy="533400"/>
          </a:xfrm>
        </p:spPr>
        <p:txBody>
          <a:bodyPr>
            <a:noAutofit/>
          </a:bodyPr>
          <a:lstStyle>
            <a:lvl1pPr marL="0" indent="0">
              <a:spcBef>
                <a:spcPts val="0"/>
              </a:spcBef>
              <a:buFontTx/>
              <a:buNone/>
              <a:defRPr sz="2400">
                <a:solidFill>
                  <a:schemeClr val="bg1"/>
                </a:solidFill>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2" name="Rectangle 11">
            <a:extLst>
              <a:ext uri="{FF2B5EF4-FFF2-40B4-BE49-F238E27FC236}">
                <a16:creationId xmlns:a16="http://schemas.microsoft.com/office/drawing/2014/main" id="{9DE89E88-AA0C-49B4-9BC1-610AE2FDBE94}"/>
              </a:ext>
            </a:extLst>
          </p:cNvPr>
          <p:cNvSpPr/>
          <p:nvPr userDrawn="1"/>
        </p:nvSpPr>
        <p:spPr>
          <a:xfrm>
            <a:off x="381000" y="3258636"/>
            <a:ext cx="685711"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4"/>
              </a:buBlip>
            </a:pPr>
            <a:fld id="{104FC826-72BB-4AF1-BA01-A94F7396A7DC}" type="slidenum">
              <a:rPr lang="en-US" smtClean="0"/>
              <a:pPr defTabSz="1088421">
                <a:buFontTx/>
                <a:buBlip>
                  <a:blip r:embed="rId4"/>
                </a:buBlip>
              </a:pPr>
              <a:t>‹#›</a:t>
            </a:fld>
            <a:endParaRPr lang="en-US" dirty="0"/>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reen Frame Divider">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9648" y="6246014"/>
            <a:ext cx="954000" cy="274320"/>
          </a:xfrm>
          <a:prstGeom prst="rect">
            <a:avLst/>
          </a:prstGeom>
        </p:spPr>
      </p:pic>
      <p:sp>
        <p:nvSpPr>
          <p:cNvPr id="16" name="Title 1"/>
          <p:cNvSpPr>
            <a:spLocks noGrp="1"/>
          </p:cNvSpPr>
          <p:nvPr>
            <p:ph type="title" hasCustomPrompt="1"/>
          </p:nvPr>
        </p:nvSpPr>
        <p:spPr>
          <a:xfrm>
            <a:off x="377895" y="2143788"/>
            <a:ext cx="8522208" cy="499365"/>
          </a:xfrm>
        </p:spPr>
        <p:txBody>
          <a:bodyPr anchor="b" anchorCtr="0"/>
          <a:lstStyle>
            <a:lvl1pPr>
              <a:defRPr sz="3200" baseline="0"/>
            </a:lvl1pPr>
          </a:lstStyle>
          <a:p>
            <a:r>
              <a:rPr lang="en-US" dirty="0"/>
              <a:t>Click to add section header</a:t>
            </a:r>
          </a:p>
        </p:txBody>
      </p:sp>
      <p:sp>
        <p:nvSpPr>
          <p:cNvPr id="17" name="Text Placeholder 9"/>
          <p:cNvSpPr>
            <a:spLocks noGrp="1"/>
          </p:cNvSpPr>
          <p:nvPr>
            <p:ph type="body" sz="quarter" idx="14"/>
          </p:nvPr>
        </p:nvSpPr>
        <p:spPr>
          <a:xfrm>
            <a:off x="377894" y="2871000"/>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8" name="Rectangle 17"/>
          <p:cNvSpPr/>
          <p:nvPr userDrawn="1"/>
        </p:nvSpPr>
        <p:spPr>
          <a:xfrm>
            <a:off x="377894" y="2716146"/>
            <a:ext cx="8522208" cy="54864"/>
          </a:xfrm>
          <a:prstGeom prst="rect">
            <a:avLst/>
          </a:prstGeom>
          <a:solidFill>
            <a:srgbClr val="01B0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urple Frame Divider">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377895" y="2143788"/>
            <a:ext cx="8522208" cy="499365"/>
          </a:xfrm>
        </p:spPr>
        <p:txBody>
          <a:bodyPr anchor="b" anchorCtr="0"/>
          <a:lstStyle>
            <a:lvl1pPr>
              <a:defRPr sz="3200" baseline="0"/>
            </a:lvl1pPr>
          </a:lstStyle>
          <a:p>
            <a:r>
              <a:rPr lang="en-US" dirty="0"/>
              <a:t>Click to add section header</a:t>
            </a:r>
          </a:p>
        </p:txBody>
      </p:sp>
      <p:sp>
        <p:nvSpPr>
          <p:cNvPr id="15" name="Text Placeholder 9"/>
          <p:cNvSpPr>
            <a:spLocks noGrp="1"/>
          </p:cNvSpPr>
          <p:nvPr>
            <p:ph type="body" sz="quarter" idx="14"/>
          </p:nvPr>
        </p:nvSpPr>
        <p:spPr>
          <a:xfrm>
            <a:off x="377894" y="2871000"/>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Rectangle 15"/>
          <p:cNvSpPr/>
          <p:nvPr userDrawn="1"/>
        </p:nvSpPr>
        <p:spPr>
          <a:xfrm>
            <a:off x="377894" y="2716146"/>
            <a:ext cx="8522208" cy="54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late Turquoise Frame Divider">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377895" y="2143788"/>
            <a:ext cx="8522208" cy="499365"/>
          </a:xfrm>
        </p:spPr>
        <p:txBody>
          <a:bodyPr anchor="b" anchorCtr="0"/>
          <a:lstStyle>
            <a:lvl1pPr>
              <a:defRPr sz="3200" baseline="0"/>
            </a:lvl1pPr>
          </a:lstStyle>
          <a:p>
            <a:r>
              <a:rPr lang="en-US" dirty="0"/>
              <a:t>Click to add section header</a:t>
            </a:r>
          </a:p>
        </p:txBody>
      </p:sp>
      <p:sp>
        <p:nvSpPr>
          <p:cNvPr id="15" name="Text Placeholder 9"/>
          <p:cNvSpPr>
            <a:spLocks noGrp="1"/>
          </p:cNvSpPr>
          <p:nvPr>
            <p:ph type="body" sz="quarter" idx="14"/>
          </p:nvPr>
        </p:nvSpPr>
        <p:spPr>
          <a:xfrm>
            <a:off x="377894" y="2871000"/>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Rectangle 15"/>
          <p:cNvSpPr/>
          <p:nvPr userDrawn="1"/>
        </p:nvSpPr>
        <p:spPr>
          <a:xfrm>
            <a:off x="377894" y="2716146"/>
            <a:ext cx="8522208" cy="54864"/>
          </a:xfrm>
          <a:prstGeom prst="rect">
            <a:avLst/>
          </a:prstGeom>
          <a:solidFill>
            <a:srgbClr val="32D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5166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late Orange Frame Divider">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377895" y="2143788"/>
            <a:ext cx="8522208" cy="499365"/>
          </a:xfrm>
        </p:spPr>
        <p:txBody>
          <a:bodyPr anchor="b" anchorCtr="0"/>
          <a:lstStyle>
            <a:lvl1pPr>
              <a:defRPr sz="3200" baseline="0"/>
            </a:lvl1pPr>
          </a:lstStyle>
          <a:p>
            <a:r>
              <a:rPr lang="en-US" dirty="0"/>
              <a:t>Click to add section header</a:t>
            </a:r>
          </a:p>
        </p:txBody>
      </p:sp>
      <p:sp>
        <p:nvSpPr>
          <p:cNvPr id="15" name="Text Placeholder 9"/>
          <p:cNvSpPr>
            <a:spLocks noGrp="1"/>
          </p:cNvSpPr>
          <p:nvPr>
            <p:ph type="body" sz="quarter" idx="14"/>
          </p:nvPr>
        </p:nvSpPr>
        <p:spPr>
          <a:xfrm>
            <a:off x="377894" y="2871000"/>
            <a:ext cx="8228011" cy="533400"/>
          </a:xfrm>
        </p:spPr>
        <p:txBody>
          <a:bodyPr>
            <a:noAutofit/>
          </a:bodyPr>
          <a:lstStyle>
            <a:lvl1pPr marL="0" indent="0">
              <a:spcBef>
                <a:spcPts val="0"/>
              </a:spcBef>
              <a:buFontTx/>
              <a:buNone/>
              <a:defRPr sz="2400">
                <a:latin typeface="MetricHPE Light" panose="020B0303030202060203" pitchFamily="34" charset="0"/>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Rectangle 15"/>
          <p:cNvSpPr/>
          <p:nvPr userDrawn="1"/>
        </p:nvSpPr>
        <p:spPr>
          <a:xfrm>
            <a:off x="377894" y="2716146"/>
            <a:ext cx="8522208"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dirty="0">
              <a:solidFill>
                <a:prstClr val="white"/>
              </a:solidFill>
              <a:latin typeface="MetricHPE Light" panose="020B0303030202060203" pitchFamily="34" charset="0"/>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5"/>
          </p:nvPr>
        </p:nvSpPr>
        <p:spPr/>
        <p:txBody>
          <a:bodyPr/>
          <a:lstStyle>
            <a:lvl1pPr>
              <a:defRPr>
                <a:latin typeface="MetricHPE Light" panose="020B0303030202060203" pitchFamily="34" charset="0"/>
              </a:defRPr>
            </a:lvl1pPr>
          </a:lstStyle>
          <a:p>
            <a:r>
              <a:rPr lang="en-US" dirty="0"/>
              <a:t>Confidential</a:t>
            </a:r>
          </a:p>
        </p:txBody>
      </p:sp>
      <p:sp>
        <p:nvSpPr>
          <p:cNvPr id="3" name="Slide Number Placeholder 2"/>
          <p:cNvSpPr>
            <a:spLocks noGrp="1"/>
          </p:cNvSpPr>
          <p:nvPr>
            <p:ph type="sldNum" sz="quarter" idx="16"/>
          </p:nvPr>
        </p:nvSpPr>
        <p:spPr/>
        <p:txBody>
          <a:bodyPr/>
          <a:lstStyle>
            <a:lvl1pPr>
              <a:defRPr>
                <a:latin typeface="MetricHPE Light" panose="020B03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dirty="0"/>
          </a:p>
        </p:txBody>
      </p:sp>
    </p:spTree>
    <p:extLst>
      <p:ext uri="{BB962C8B-B14F-4D97-AF65-F5344CB8AC3E}">
        <p14:creationId xmlns:p14="http://schemas.microsoft.com/office/powerpoint/2010/main" val="232019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91852"/>
            <a:ext cx="11430000" cy="401362"/>
          </a:xfrm>
          <a:prstGeom prst="rect">
            <a:avLst/>
          </a:prstGeom>
        </p:spPr>
        <p:txBody>
          <a:bodyPr vert="horz" lIns="0" tIns="0" rIns="0" bIns="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381159" y="1163782"/>
            <a:ext cx="11429834" cy="457199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5"/>
          <p:cNvSpPr>
            <a:spLocks noGrp="1"/>
          </p:cNvSpPr>
          <p:nvPr>
            <p:ph type="sldNum" sz="quarter" idx="4"/>
          </p:nvPr>
        </p:nvSpPr>
        <p:spPr>
          <a:xfrm>
            <a:off x="11202856" y="6301811"/>
            <a:ext cx="684344" cy="365125"/>
          </a:xfrm>
          <a:prstGeom prst="rect">
            <a:avLst/>
          </a:prstGeom>
        </p:spPr>
        <p:txBody>
          <a:bodyPr vert="horz" lIns="91440" tIns="45720" rIns="91440" bIns="45720" rtlCol="0" anchor="ctr"/>
          <a:lstStyle>
            <a:lvl1pPr marL="205699" indent="-205699" algn="l">
              <a:lnSpc>
                <a:spcPct val="90000"/>
              </a:lnSpc>
              <a:buSzPct val="120000"/>
              <a:buFontTx/>
              <a:buBlip>
                <a:blip r:embed="rId41"/>
              </a:buBlip>
              <a:defRPr sz="2000" kern="1200" cap="all" normalizeH="0" baseline="10000">
                <a:solidFill>
                  <a:schemeClr val="bg2"/>
                </a:solidFill>
                <a:latin typeface="MetricHPE Light" panose="020B0303030202060203" pitchFamily="34" charset="0"/>
              </a:defRPr>
            </a:lvl1pPr>
          </a:lstStyle>
          <a:p>
            <a:pPr defTabSz="1088421">
              <a:buFontTx/>
              <a:buBlip>
                <a:blip r:embed="rId42"/>
              </a:buBlip>
            </a:pPr>
            <a:fld id="{104FC826-72BB-4AF1-BA01-A94F7396A7DC}" type="slidenum">
              <a:rPr lang="en-US" smtClean="0"/>
              <a:pPr defTabSz="1088421">
                <a:buFontTx/>
                <a:buBlip>
                  <a:blip r:embed="rId42"/>
                </a:buBlip>
              </a:pPr>
              <a:t>‹#›</a:t>
            </a:fld>
            <a:endParaRPr lang="en-US" dirty="0"/>
          </a:p>
        </p:txBody>
      </p:sp>
      <p:sp>
        <p:nvSpPr>
          <p:cNvPr id="15" name="Footer Placeholder 4"/>
          <p:cNvSpPr>
            <a:spLocks noGrp="1"/>
          </p:cNvSpPr>
          <p:nvPr>
            <p:ph type="ftr" sz="quarter" idx="3"/>
          </p:nvPr>
        </p:nvSpPr>
        <p:spPr>
          <a:xfrm>
            <a:off x="7088056" y="6336077"/>
            <a:ext cx="4114800" cy="220717"/>
          </a:xfrm>
          <a:prstGeom prst="rect">
            <a:avLst/>
          </a:prstGeom>
        </p:spPr>
        <p:txBody>
          <a:bodyPr vert="horz" lIns="91440" tIns="45720" rIns="91440" bIns="45720" rtlCol="0" anchor="t"/>
          <a:lstStyle>
            <a:lvl1pPr algn="r">
              <a:lnSpc>
                <a:spcPct val="90000"/>
              </a:lnSpc>
              <a:defRPr sz="1200" cap="all" baseline="0">
                <a:solidFill>
                  <a:schemeClr val="bg2"/>
                </a:solidFill>
                <a:latin typeface="MetricHPE Light" panose="020B0303030202060203" pitchFamily="34" charset="0"/>
              </a:defRPr>
            </a:lvl1pPr>
          </a:lstStyle>
          <a:p>
            <a:r>
              <a:rPr lang="en-US" dirty="0"/>
              <a:t>Confidential</a:t>
            </a:r>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96" r:id="rId1"/>
    <p:sldLayoutId id="2147483695" r:id="rId2"/>
    <p:sldLayoutId id="2147483660" r:id="rId3"/>
    <p:sldLayoutId id="2147483651" r:id="rId4"/>
    <p:sldLayoutId id="2147483661" r:id="rId5"/>
    <p:sldLayoutId id="2147483662" r:id="rId6"/>
    <p:sldLayoutId id="2147483663" r:id="rId7"/>
    <p:sldLayoutId id="2147483685" r:id="rId8"/>
    <p:sldLayoutId id="2147483686" r:id="rId9"/>
    <p:sldLayoutId id="2147483666" r:id="rId10"/>
    <p:sldLayoutId id="2147483687" r:id="rId11"/>
    <p:sldLayoutId id="2147483650" r:id="rId12"/>
    <p:sldLayoutId id="2147483668" r:id="rId13"/>
    <p:sldLayoutId id="2147483669" r:id="rId14"/>
    <p:sldLayoutId id="2147483654" r:id="rId15"/>
    <p:sldLayoutId id="2147483679" r:id="rId16"/>
    <p:sldLayoutId id="2147483655" r:id="rId17"/>
    <p:sldLayoutId id="2147483652" r:id="rId18"/>
    <p:sldLayoutId id="2147483653" r:id="rId19"/>
    <p:sldLayoutId id="2147483670" r:id="rId20"/>
    <p:sldLayoutId id="2147483671" r:id="rId21"/>
    <p:sldLayoutId id="2147483672" r:id="rId22"/>
    <p:sldLayoutId id="2147483673" r:id="rId23"/>
    <p:sldLayoutId id="2147483656" r:id="rId24"/>
    <p:sldLayoutId id="2147483657" r:id="rId25"/>
    <p:sldLayoutId id="2147483697" r:id="rId26"/>
    <p:sldLayoutId id="2147483676" r:id="rId27"/>
    <p:sldLayoutId id="2147483677" r:id="rId28"/>
    <p:sldLayoutId id="2147483678" r:id="rId29"/>
    <p:sldLayoutId id="2147483649" r:id="rId30"/>
    <p:sldLayoutId id="2147483688" r:id="rId31"/>
    <p:sldLayoutId id="2147483689" r:id="rId32"/>
    <p:sldLayoutId id="2147483690" r:id="rId33"/>
    <p:sldLayoutId id="2147483691" r:id="rId34"/>
    <p:sldLayoutId id="2147483692" r:id="rId35"/>
    <p:sldLayoutId id="2147483693" r:id="rId36"/>
    <p:sldLayoutId id="2147483694" r:id="rId37"/>
    <p:sldLayoutId id="2147483698" r:id="rId38"/>
    <p:sldLayoutId id="2147483699"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cap="all" baseline="0">
          <a:solidFill>
            <a:schemeClr val="tx1"/>
          </a:solidFill>
          <a:latin typeface="MetricHPE Black" panose="020B0A03030202060203" pitchFamily="34" charset="0"/>
          <a:ea typeface="+mj-ea"/>
          <a:cs typeface="+mj-cs"/>
        </a:defRPr>
      </a:lvl1pPr>
    </p:titleStyle>
    <p:body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40" userDrawn="1">
          <p15:clr>
            <a:srgbClr val="F26B43"/>
          </p15:clr>
        </p15:guide>
        <p15:guide id="4" pos="7440" userDrawn="1">
          <p15:clr>
            <a:srgbClr val="F26B43"/>
          </p15:clr>
        </p15:guide>
        <p15:guide id="5" orient="horz" pos="432" userDrawn="1">
          <p15:clr>
            <a:srgbClr val="F26B43"/>
          </p15:clr>
        </p15:guide>
        <p15:guide id="6" orient="horz" pos="3840">
          <p15:clr>
            <a:srgbClr val="F26B43"/>
          </p15:clr>
        </p15:guide>
        <p15:guide id="7" orient="horz" pos="1440" userDrawn="1">
          <p15:clr>
            <a:srgbClr val="F26B43"/>
          </p15:clr>
        </p15:guide>
        <p15:guide id="8" orient="horz" pos="2880" userDrawn="1">
          <p15:clr>
            <a:srgbClr val="F26B43"/>
          </p15:clr>
        </p15:guide>
        <p15:guide id="9" pos="2568" userDrawn="1">
          <p15:clr>
            <a:srgbClr val="F26B43"/>
          </p15:clr>
        </p15:guide>
        <p15:guide id="10" pos="5112" userDrawn="1">
          <p15:clr>
            <a:srgbClr val="F26B43"/>
          </p15:clr>
        </p15:guide>
        <p15:guide id="11" orient="horz" pos="410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hyperlink" Target="http://www.tinyurl.com/hpegm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40.jpe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8.xml"/><Relationship Id="rId1" Type="http://schemas.openxmlformats.org/officeDocument/2006/relationships/slideLayout" Target="../slideLayouts/slideLayout15.xml"/><Relationship Id="rId5" Type="http://schemas.openxmlformats.org/officeDocument/2006/relationships/image" Target="../media/image50.emf"/><Relationship Id="rId4" Type="http://schemas.openxmlformats.org/officeDocument/2006/relationships/image" Target="../media/image4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9.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5400" dirty="0"/>
              <a:t>HPE GET MORE TOUR</a:t>
            </a:r>
            <a:endParaRPr lang="en-US" sz="5400" dirty="0"/>
          </a:p>
        </p:txBody>
      </p:sp>
      <p:sp>
        <p:nvSpPr>
          <p:cNvPr id="5" name="Subtitle 4">
            <a:extLst>
              <a:ext uri="{FF2B5EF4-FFF2-40B4-BE49-F238E27FC236}">
                <a16:creationId xmlns:a16="http://schemas.microsoft.com/office/drawing/2014/main" id="{5EBD25F5-C623-40BA-957C-907532EE8C67}"/>
              </a:ext>
            </a:extLst>
          </p:cNvPr>
          <p:cNvSpPr>
            <a:spLocks noGrp="1"/>
          </p:cNvSpPr>
          <p:nvPr>
            <p:ph type="subTitle" idx="1"/>
          </p:nvPr>
        </p:nvSpPr>
        <p:spPr/>
        <p:txBody>
          <a:bodyPr/>
          <a:lstStyle/>
          <a:p>
            <a:endParaRPr lang="en-GB"/>
          </a:p>
        </p:txBody>
      </p:sp>
      <p:sp>
        <p:nvSpPr>
          <p:cNvPr id="13" name="Text Placeholder 7">
            <a:extLst>
              <a:ext uri="{FF2B5EF4-FFF2-40B4-BE49-F238E27FC236}">
                <a16:creationId xmlns:a16="http://schemas.microsoft.com/office/drawing/2014/main" id="{69033387-04D5-4BA8-9928-DF695BD20C96}"/>
              </a:ext>
            </a:extLst>
          </p:cNvPr>
          <p:cNvSpPr>
            <a:spLocks noGrp="1"/>
          </p:cNvSpPr>
          <p:nvPr>
            <p:ph type="body" sz="quarter" idx="13"/>
          </p:nvPr>
        </p:nvSpPr>
        <p:spPr>
          <a:xfrm>
            <a:off x="379647" y="5207903"/>
            <a:ext cx="5489578" cy="339214"/>
          </a:xfrm>
        </p:spPr>
        <p:txBody>
          <a:bodyPr>
            <a:noAutofit/>
          </a:bodyPr>
          <a:lstStyle>
            <a:lvl1pPr marL="0" indent="0">
              <a:spcBef>
                <a:spcPts val="0"/>
              </a:spcBef>
              <a:buNone/>
              <a:defRPr sz="1800" baseline="0">
                <a:solidFill>
                  <a:schemeClr val="tx1"/>
                </a:solidFill>
              </a:defRPr>
            </a:lvl1pPr>
            <a:lvl2pPr marL="0" indent="0">
              <a:spcBef>
                <a:spcPts val="0"/>
              </a:spcBef>
              <a:buNone/>
              <a:defRPr sz="2160"/>
            </a:lvl2pPr>
            <a:lvl3pPr marL="0" indent="0">
              <a:spcBef>
                <a:spcPts val="0"/>
              </a:spcBef>
              <a:buNone/>
              <a:defRPr sz="2160"/>
            </a:lvl3pPr>
            <a:lvl4pPr marL="0" indent="0">
              <a:spcBef>
                <a:spcPts val="0"/>
              </a:spcBef>
              <a:buNone/>
              <a:defRPr sz="2160"/>
            </a:lvl4pPr>
            <a:lvl5pPr marL="0" indent="0">
              <a:spcBef>
                <a:spcPts val="0"/>
              </a:spcBef>
              <a:buNone/>
              <a:defRPr sz="2160"/>
            </a:lvl5pPr>
            <a:lvl6pPr marL="0" indent="0">
              <a:spcBef>
                <a:spcPts val="0"/>
              </a:spcBef>
              <a:buNone/>
              <a:defRPr sz="2160"/>
            </a:lvl6pPr>
            <a:lvl7pPr marL="0" indent="0">
              <a:spcBef>
                <a:spcPts val="0"/>
              </a:spcBef>
              <a:buNone/>
              <a:defRPr sz="2160"/>
            </a:lvl7pPr>
            <a:lvl8pPr marL="0" indent="0">
              <a:spcBef>
                <a:spcPts val="0"/>
              </a:spcBef>
              <a:buNone/>
              <a:defRPr sz="2160"/>
            </a:lvl8pPr>
            <a:lvl9pPr marL="0" indent="0">
              <a:spcBef>
                <a:spcPts val="0"/>
              </a:spcBef>
              <a:buNone/>
              <a:defRPr sz="2160"/>
            </a:lvl9pPr>
          </a:lstStyle>
          <a:p>
            <a:pPr lvl="0"/>
            <a:r>
              <a:rPr lang="en-GB" dirty="0"/>
              <a:t>October - December</a:t>
            </a:r>
            <a:r>
              <a:rPr lang="hu-HU" dirty="0"/>
              <a:t> </a:t>
            </a:r>
            <a:r>
              <a:rPr lang="en-GB" dirty="0"/>
              <a:t>2019</a:t>
            </a:r>
            <a:endParaRPr dirty="0"/>
          </a:p>
        </p:txBody>
      </p:sp>
    </p:spTree>
    <p:extLst>
      <p:ext uri="{BB962C8B-B14F-4D97-AF65-F5344CB8AC3E}">
        <p14:creationId xmlns:p14="http://schemas.microsoft.com/office/powerpoint/2010/main" val="227999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9238-F20F-9141-A959-61C15ECFD3D6}"/>
              </a:ext>
            </a:extLst>
          </p:cNvPr>
          <p:cNvSpPr>
            <a:spLocks noGrp="1"/>
          </p:cNvSpPr>
          <p:nvPr>
            <p:ph type="title"/>
          </p:nvPr>
        </p:nvSpPr>
        <p:spPr/>
        <p:txBody>
          <a:bodyPr/>
          <a:lstStyle/>
          <a:p>
            <a:r>
              <a:rPr lang="en-US" dirty="0"/>
              <a:t>What is HPE doing to help Channel Partners?</a:t>
            </a:r>
          </a:p>
        </p:txBody>
      </p:sp>
      <p:pic>
        <p:nvPicPr>
          <p:cNvPr id="5" name="Picture 4">
            <a:extLst>
              <a:ext uri="{FF2B5EF4-FFF2-40B4-BE49-F238E27FC236}">
                <a16:creationId xmlns:a16="http://schemas.microsoft.com/office/drawing/2014/main" id="{BA0E0B7A-5DC4-C545-9C0C-079D0CD2D39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524000"/>
            <a:ext cx="12192000" cy="3996600"/>
          </a:xfrm>
          <a:prstGeom prst="rect">
            <a:avLst/>
          </a:prstGeom>
        </p:spPr>
      </p:pic>
      <p:sp>
        <p:nvSpPr>
          <p:cNvPr id="6" name="Rectangle 5">
            <a:extLst>
              <a:ext uri="{FF2B5EF4-FFF2-40B4-BE49-F238E27FC236}">
                <a16:creationId xmlns:a16="http://schemas.microsoft.com/office/drawing/2014/main" id="{155B1053-78F6-AC4C-9D5A-F45245929450}"/>
              </a:ext>
            </a:extLst>
          </p:cNvPr>
          <p:cNvSpPr/>
          <p:nvPr/>
        </p:nvSpPr>
        <p:spPr bwMode="ltGray">
          <a:xfrm>
            <a:off x="-4949" y="1524000"/>
            <a:ext cx="12196949" cy="3996600"/>
          </a:xfrm>
          <a:prstGeom prst="rect">
            <a:avLst/>
          </a:prstGeom>
          <a:solidFill>
            <a:schemeClr val="tx1">
              <a:alpha val="12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
        <p:nvSpPr>
          <p:cNvPr id="7" name="Text Placeholder 24">
            <a:extLst>
              <a:ext uri="{FF2B5EF4-FFF2-40B4-BE49-F238E27FC236}">
                <a16:creationId xmlns:a16="http://schemas.microsoft.com/office/drawing/2014/main" id="{6F1534EF-44E9-4845-A9EF-6BAA506D9C27}"/>
              </a:ext>
            </a:extLst>
          </p:cNvPr>
          <p:cNvSpPr txBox="1">
            <a:spLocks/>
          </p:cNvSpPr>
          <p:nvPr/>
        </p:nvSpPr>
        <p:spPr>
          <a:xfrm>
            <a:off x="4494291" y="2834252"/>
            <a:ext cx="3200400" cy="2441448"/>
          </a:xfrm>
          <a:prstGeom prst="rect">
            <a:avLst/>
          </a:prstGeom>
          <a:solidFill>
            <a:schemeClr val="bg1">
              <a:alpha val="80000"/>
            </a:schemeClr>
          </a:solidFill>
        </p:spPr>
        <p:txBody>
          <a:bodyPr vert="horz" lIns="91440" tIns="182880" rIns="91440" bIns="45720" rtlCol="0" anchor="t">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6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9pPr>
          </a:lstStyle>
          <a:p>
            <a:pPr marL="0" indent="0" algn="ctr">
              <a:buNone/>
            </a:pPr>
            <a:r>
              <a:rPr lang="en-US" sz="3600" b="1" dirty="0"/>
              <a:t>Secure</a:t>
            </a:r>
          </a:p>
        </p:txBody>
      </p:sp>
      <p:sp>
        <p:nvSpPr>
          <p:cNvPr id="8" name="Text Placeholder 24">
            <a:extLst>
              <a:ext uri="{FF2B5EF4-FFF2-40B4-BE49-F238E27FC236}">
                <a16:creationId xmlns:a16="http://schemas.microsoft.com/office/drawing/2014/main" id="{05FADEF6-E1A1-6644-9169-99600F46357B}"/>
              </a:ext>
            </a:extLst>
          </p:cNvPr>
          <p:cNvSpPr txBox="1">
            <a:spLocks/>
          </p:cNvSpPr>
          <p:nvPr/>
        </p:nvSpPr>
        <p:spPr>
          <a:xfrm>
            <a:off x="609440" y="2834252"/>
            <a:ext cx="3200400" cy="2441448"/>
          </a:xfrm>
          <a:prstGeom prst="rect">
            <a:avLst/>
          </a:prstGeom>
          <a:solidFill>
            <a:schemeClr val="bg1">
              <a:alpha val="80000"/>
            </a:schemeClr>
          </a:solidFill>
        </p:spPr>
        <p:txBody>
          <a:bodyPr vert="horz" lIns="91440" tIns="182880" rIns="91440" bIns="45720" rtlCol="0" anchor="t">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6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9pPr>
          </a:lstStyle>
          <a:p>
            <a:pPr marL="0" indent="0" algn="ctr">
              <a:buNone/>
            </a:pPr>
            <a:r>
              <a:rPr lang="en-US" sz="3600" b="1" dirty="0"/>
              <a:t>Simple</a:t>
            </a:r>
          </a:p>
        </p:txBody>
      </p:sp>
      <p:sp>
        <p:nvSpPr>
          <p:cNvPr id="9" name="Text Placeholder 24">
            <a:extLst>
              <a:ext uri="{FF2B5EF4-FFF2-40B4-BE49-F238E27FC236}">
                <a16:creationId xmlns:a16="http://schemas.microsoft.com/office/drawing/2014/main" id="{B831EECC-096A-1C47-BB0E-21B883607719}"/>
              </a:ext>
            </a:extLst>
          </p:cNvPr>
          <p:cNvSpPr txBox="1">
            <a:spLocks/>
          </p:cNvSpPr>
          <p:nvPr/>
        </p:nvSpPr>
        <p:spPr>
          <a:xfrm>
            <a:off x="8343145" y="2834252"/>
            <a:ext cx="3200400" cy="2441448"/>
          </a:xfrm>
          <a:prstGeom prst="rect">
            <a:avLst/>
          </a:prstGeom>
          <a:solidFill>
            <a:schemeClr val="bg1">
              <a:alpha val="80000"/>
            </a:schemeClr>
          </a:solidFill>
        </p:spPr>
        <p:txBody>
          <a:bodyPr vert="horz" lIns="91440" tIns="182880" rIns="91440" bIns="45720" rtlCol="0" anchor="t">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6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9pPr>
          </a:lstStyle>
          <a:p>
            <a:pPr marL="0" indent="0" algn="ctr">
              <a:buNone/>
            </a:pPr>
            <a:r>
              <a:rPr lang="en-US" sz="3600" b="1" dirty="0"/>
              <a:t>Affordable</a:t>
            </a:r>
          </a:p>
        </p:txBody>
      </p:sp>
      <p:cxnSp>
        <p:nvCxnSpPr>
          <p:cNvPr id="11" name="Straight Connector 10">
            <a:extLst>
              <a:ext uri="{FF2B5EF4-FFF2-40B4-BE49-F238E27FC236}">
                <a16:creationId xmlns:a16="http://schemas.microsoft.com/office/drawing/2014/main" id="{F320191A-CC7A-B44F-AB8F-0A43FAE9408D}"/>
              </a:ext>
            </a:extLst>
          </p:cNvPr>
          <p:cNvCxnSpPr/>
          <p:nvPr/>
        </p:nvCxnSpPr>
        <p:spPr>
          <a:xfrm>
            <a:off x="8571745" y="3581400"/>
            <a:ext cx="2743200" cy="0"/>
          </a:xfrm>
          <a:prstGeom prst="line">
            <a:avLst/>
          </a:prstGeom>
          <a:ln w="28575">
            <a:solidFill>
              <a:srgbClr val="C6C9CA"/>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465DE2-9466-F84E-B668-D60065716207}"/>
              </a:ext>
            </a:extLst>
          </p:cNvPr>
          <p:cNvCxnSpPr/>
          <p:nvPr/>
        </p:nvCxnSpPr>
        <p:spPr>
          <a:xfrm>
            <a:off x="4722891" y="3581400"/>
            <a:ext cx="2743200" cy="0"/>
          </a:xfrm>
          <a:prstGeom prst="line">
            <a:avLst/>
          </a:prstGeom>
          <a:ln w="28575">
            <a:solidFill>
              <a:srgbClr val="32DAC8"/>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8A31F4F-3235-B445-8766-EA478FE927BF}"/>
              </a:ext>
            </a:extLst>
          </p:cNvPr>
          <p:cNvCxnSpPr/>
          <p:nvPr/>
        </p:nvCxnSpPr>
        <p:spPr>
          <a:xfrm>
            <a:off x="838040" y="3581400"/>
            <a:ext cx="2743200" cy="0"/>
          </a:xfrm>
          <a:prstGeom prst="line">
            <a:avLst/>
          </a:prstGeom>
          <a:ln w="28575">
            <a:solidFill>
              <a:srgbClr val="00B08A"/>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1F7F780-F83D-CC48-B9E5-48B83B69E7F4}"/>
              </a:ext>
            </a:extLst>
          </p:cNvPr>
          <p:cNvGrpSpPr/>
          <p:nvPr/>
        </p:nvGrpSpPr>
        <p:grpSpPr>
          <a:xfrm>
            <a:off x="1066640" y="4768542"/>
            <a:ext cx="10019705" cy="221599"/>
            <a:chOff x="1066640" y="4768542"/>
            <a:chExt cx="10019705" cy="221599"/>
          </a:xfrm>
        </p:grpSpPr>
        <p:sp>
          <p:nvSpPr>
            <p:cNvPr id="17" name="TextBox 16">
              <a:extLst>
                <a:ext uri="{FF2B5EF4-FFF2-40B4-BE49-F238E27FC236}">
                  <a16:creationId xmlns:a16="http://schemas.microsoft.com/office/drawing/2014/main" id="{5C32A0E4-0EC4-484D-9608-F41D994D8423}"/>
                </a:ext>
              </a:extLst>
            </p:cNvPr>
            <p:cNvSpPr txBox="1"/>
            <p:nvPr/>
          </p:nvSpPr>
          <p:spPr>
            <a:xfrm>
              <a:off x="1066640" y="4768542"/>
              <a:ext cx="2286000" cy="221599"/>
            </a:xfrm>
            <a:prstGeom prst="rect">
              <a:avLst/>
            </a:prstGeom>
            <a:noFill/>
          </p:spPr>
          <p:txBody>
            <a:bodyPr wrap="square" lIns="0" tIns="0" rIns="0" bIns="0" rtlCol="0">
              <a:spAutoFit/>
            </a:bodyPr>
            <a:lstStyle/>
            <a:p>
              <a:pPr algn="ctr">
                <a:lnSpc>
                  <a:spcPct val="90000"/>
                </a:lnSpc>
                <a:spcBef>
                  <a:spcPts val="1200"/>
                </a:spcBef>
              </a:pPr>
              <a:r>
                <a:rPr lang="en-US" sz="1600" dirty="0"/>
                <a:t>Server and option SKUs</a:t>
              </a:r>
            </a:p>
          </p:txBody>
        </p:sp>
        <p:sp>
          <p:nvSpPr>
            <p:cNvPr id="18" name="TextBox 17">
              <a:extLst>
                <a:ext uri="{FF2B5EF4-FFF2-40B4-BE49-F238E27FC236}">
                  <a16:creationId xmlns:a16="http://schemas.microsoft.com/office/drawing/2014/main" id="{9C71817F-E5B6-F148-99D0-73D429D67EE9}"/>
                </a:ext>
              </a:extLst>
            </p:cNvPr>
            <p:cNvSpPr txBox="1"/>
            <p:nvPr/>
          </p:nvSpPr>
          <p:spPr>
            <a:xfrm>
              <a:off x="4951491" y="4768542"/>
              <a:ext cx="2286000" cy="221599"/>
            </a:xfrm>
            <a:prstGeom prst="rect">
              <a:avLst/>
            </a:prstGeom>
            <a:noFill/>
          </p:spPr>
          <p:txBody>
            <a:bodyPr wrap="square" lIns="0" tIns="0" rIns="0" bIns="0" rtlCol="0">
              <a:spAutoFit/>
            </a:bodyPr>
            <a:lstStyle/>
            <a:p>
              <a:pPr algn="ctr">
                <a:lnSpc>
                  <a:spcPct val="90000"/>
                </a:lnSpc>
                <a:spcBef>
                  <a:spcPts val="1200"/>
                </a:spcBef>
              </a:pPr>
              <a:r>
                <a:rPr lang="en-US" sz="1600" dirty="0"/>
                <a:t>Silicon root of trust</a:t>
              </a:r>
            </a:p>
          </p:txBody>
        </p:sp>
        <p:sp>
          <p:nvSpPr>
            <p:cNvPr id="19" name="TextBox 18">
              <a:extLst>
                <a:ext uri="{FF2B5EF4-FFF2-40B4-BE49-F238E27FC236}">
                  <a16:creationId xmlns:a16="http://schemas.microsoft.com/office/drawing/2014/main" id="{C91F3D56-4E8E-7C44-99D2-F6CEF2446DDE}"/>
                </a:ext>
              </a:extLst>
            </p:cNvPr>
            <p:cNvSpPr txBox="1"/>
            <p:nvPr/>
          </p:nvSpPr>
          <p:spPr>
            <a:xfrm>
              <a:off x="8800345" y="4768542"/>
              <a:ext cx="2286000" cy="221599"/>
            </a:xfrm>
            <a:prstGeom prst="rect">
              <a:avLst/>
            </a:prstGeom>
            <a:noFill/>
          </p:spPr>
          <p:txBody>
            <a:bodyPr wrap="square" lIns="0" tIns="0" rIns="0" bIns="0" rtlCol="0">
              <a:spAutoFit/>
            </a:bodyPr>
            <a:lstStyle/>
            <a:p>
              <a:pPr algn="ctr">
                <a:lnSpc>
                  <a:spcPct val="90000"/>
                </a:lnSpc>
                <a:spcBef>
                  <a:spcPts val="1200"/>
                </a:spcBef>
              </a:pPr>
              <a:r>
                <a:rPr lang="en-US" sz="1600" dirty="0" err="1"/>
                <a:t>Engage</a:t>
              </a:r>
              <a:r>
                <a:rPr lang="en-US" sz="1600" dirty="0" err="1">
                  <a:solidFill>
                    <a:srgbClr val="01A982"/>
                  </a:solidFill>
                </a:rPr>
                <a:t>&amp;</a:t>
              </a:r>
              <a:r>
                <a:rPr lang="en-US" sz="1600" dirty="0" err="1"/>
                <a:t>Grow</a:t>
              </a:r>
              <a:r>
                <a:rPr lang="en-US" sz="1600" dirty="0"/>
                <a:t> incentives</a:t>
              </a:r>
            </a:p>
          </p:txBody>
        </p:sp>
      </p:grpSp>
      <p:grpSp>
        <p:nvGrpSpPr>
          <p:cNvPr id="23" name="Group 22">
            <a:extLst>
              <a:ext uri="{FF2B5EF4-FFF2-40B4-BE49-F238E27FC236}">
                <a16:creationId xmlns:a16="http://schemas.microsoft.com/office/drawing/2014/main" id="{BBC28E0C-015E-2A4F-A88D-C38C637077D6}"/>
              </a:ext>
            </a:extLst>
          </p:cNvPr>
          <p:cNvGrpSpPr/>
          <p:nvPr/>
        </p:nvGrpSpPr>
        <p:grpSpPr>
          <a:xfrm>
            <a:off x="1448315" y="3725411"/>
            <a:ext cx="9785668" cy="886397"/>
            <a:chOff x="1448315" y="3725411"/>
            <a:chExt cx="9785668" cy="886397"/>
          </a:xfrm>
        </p:grpSpPr>
        <p:sp>
          <p:nvSpPr>
            <p:cNvPr id="15" name="TextBox 14">
              <a:extLst>
                <a:ext uri="{FF2B5EF4-FFF2-40B4-BE49-F238E27FC236}">
                  <a16:creationId xmlns:a16="http://schemas.microsoft.com/office/drawing/2014/main" id="{9A432708-1776-D640-8250-F5962FCEFDEC}"/>
                </a:ext>
              </a:extLst>
            </p:cNvPr>
            <p:cNvSpPr txBox="1"/>
            <p:nvPr/>
          </p:nvSpPr>
          <p:spPr>
            <a:xfrm>
              <a:off x="5313441" y="3996254"/>
              <a:ext cx="1562100" cy="443198"/>
            </a:xfrm>
            <a:prstGeom prst="rect">
              <a:avLst/>
            </a:prstGeom>
            <a:noFill/>
          </p:spPr>
          <p:txBody>
            <a:bodyPr wrap="square" lIns="0" tIns="0" rIns="0" bIns="0" rtlCol="0">
              <a:spAutoFit/>
            </a:bodyPr>
            <a:lstStyle/>
            <a:p>
              <a:pPr>
                <a:lnSpc>
                  <a:spcPct val="90000"/>
                </a:lnSpc>
                <a:spcBef>
                  <a:spcPts val="1200"/>
                </a:spcBef>
              </a:pPr>
              <a:r>
                <a:rPr lang="en-US" sz="3200" dirty="0"/>
                <a:t>#Gen10</a:t>
              </a:r>
            </a:p>
          </p:txBody>
        </p:sp>
        <p:sp>
          <p:nvSpPr>
            <p:cNvPr id="16" name="TextBox 15">
              <a:extLst>
                <a:ext uri="{FF2B5EF4-FFF2-40B4-BE49-F238E27FC236}">
                  <a16:creationId xmlns:a16="http://schemas.microsoft.com/office/drawing/2014/main" id="{99617FE0-8233-AA46-84F8-95F55ACE32DD}"/>
                </a:ext>
              </a:extLst>
            </p:cNvPr>
            <p:cNvSpPr txBox="1"/>
            <p:nvPr/>
          </p:nvSpPr>
          <p:spPr>
            <a:xfrm>
              <a:off x="8652708" y="3725411"/>
              <a:ext cx="2581275" cy="886397"/>
            </a:xfrm>
            <a:prstGeom prst="rect">
              <a:avLst/>
            </a:prstGeom>
            <a:noFill/>
          </p:spPr>
          <p:txBody>
            <a:bodyPr wrap="square" lIns="0" tIns="0" rIns="0" bIns="0" rtlCol="0">
              <a:spAutoFit/>
            </a:bodyPr>
            <a:lstStyle/>
            <a:p>
              <a:pPr algn="ctr">
                <a:lnSpc>
                  <a:spcPct val="90000"/>
                </a:lnSpc>
                <a:spcBef>
                  <a:spcPts val="1200"/>
                </a:spcBef>
              </a:pPr>
              <a:r>
                <a:rPr lang="en-US" sz="3200" dirty="0"/>
                <a:t>Aggressively low price</a:t>
              </a:r>
            </a:p>
          </p:txBody>
        </p:sp>
        <p:grpSp>
          <p:nvGrpSpPr>
            <p:cNvPr id="21" name="Group 20">
              <a:extLst>
                <a:ext uri="{FF2B5EF4-FFF2-40B4-BE49-F238E27FC236}">
                  <a16:creationId xmlns:a16="http://schemas.microsoft.com/office/drawing/2014/main" id="{A59F5902-11C4-6646-8FA8-527BE7EFF34A}"/>
                </a:ext>
              </a:extLst>
            </p:cNvPr>
            <p:cNvGrpSpPr/>
            <p:nvPr/>
          </p:nvGrpSpPr>
          <p:grpSpPr>
            <a:xfrm>
              <a:off x="1448315" y="3982583"/>
              <a:ext cx="1522651" cy="470541"/>
              <a:chOff x="1219200" y="3982583"/>
              <a:chExt cx="1522651" cy="470541"/>
            </a:xfrm>
          </p:grpSpPr>
          <p:sp>
            <p:nvSpPr>
              <p:cNvPr id="14" name="TextBox 13">
                <a:extLst>
                  <a:ext uri="{FF2B5EF4-FFF2-40B4-BE49-F238E27FC236}">
                    <a16:creationId xmlns:a16="http://schemas.microsoft.com/office/drawing/2014/main" id="{E8DE404E-32E0-034C-B1CC-25E3BF48E4C3}"/>
                  </a:ext>
                </a:extLst>
              </p:cNvPr>
              <p:cNvSpPr txBox="1"/>
              <p:nvPr/>
            </p:nvSpPr>
            <p:spPr>
              <a:xfrm>
                <a:off x="1219200" y="3996254"/>
                <a:ext cx="838200" cy="443198"/>
              </a:xfrm>
              <a:prstGeom prst="rect">
                <a:avLst/>
              </a:prstGeom>
              <a:noFill/>
            </p:spPr>
            <p:txBody>
              <a:bodyPr wrap="square" lIns="0" tIns="0" rIns="0" bIns="0" rtlCol="0">
                <a:spAutoFit/>
              </a:bodyPr>
              <a:lstStyle/>
              <a:p>
                <a:pPr>
                  <a:lnSpc>
                    <a:spcPct val="90000"/>
                  </a:lnSpc>
                  <a:spcBef>
                    <a:spcPts val="1200"/>
                  </a:spcBef>
                </a:pPr>
                <a:r>
                  <a:rPr lang="en-US" sz="3200" dirty="0"/>
                  <a:t>90%</a:t>
                </a:r>
              </a:p>
            </p:txBody>
          </p:sp>
          <p:sp>
            <p:nvSpPr>
              <p:cNvPr id="20" name="Down Arrow 19">
                <a:extLst>
                  <a:ext uri="{FF2B5EF4-FFF2-40B4-BE49-F238E27FC236}">
                    <a16:creationId xmlns:a16="http://schemas.microsoft.com/office/drawing/2014/main" id="{CF514B9A-2D31-5D45-83D4-14E8665143CD}"/>
                  </a:ext>
                </a:extLst>
              </p:cNvPr>
              <p:cNvSpPr/>
              <p:nvPr/>
            </p:nvSpPr>
            <p:spPr bwMode="ltGray">
              <a:xfrm>
                <a:off x="2235311" y="3982583"/>
                <a:ext cx="506540" cy="470541"/>
              </a:xfrm>
              <a:prstGeom prst="downArrow">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200"/>
                  </a:spcBef>
                </a:pPr>
                <a:endParaRPr lang="en-GB" dirty="0" err="1"/>
              </a:p>
            </p:txBody>
          </p:sp>
        </p:grpSp>
      </p:grpSp>
    </p:spTree>
    <p:extLst>
      <p:ext uri="{BB962C8B-B14F-4D97-AF65-F5344CB8AC3E}">
        <p14:creationId xmlns:p14="http://schemas.microsoft.com/office/powerpoint/2010/main" val="845383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7573A-9585-014C-A50E-AA3B08BE2FD6}"/>
              </a:ext>
            </a:extLst>
          </p:cNvPr>
          <p:cNvSpPr>
            <a:spLocks noGrp="1"/>
          </p:cNvSpPr>
          <p:nvPr>
            <p:ph type="title"/>
          </p:nvPr>
        </p:nvSpPr>
        <p:spPr/>
        <p:txBody>
          <a:bodyPr/>
          <a:lstStyle/>
          <a:p>
            <a:r>
              <a:rPr lang="en-US" dirty="0"/>
              <a:t>HPE Small Business Solutions</a:t>
            </a:r>
          </a:p>
        </p:txBody>
      </p:sp>
      <p:sp>
        <p:nvSpPr>
          <p:cNvPr id="3" name="Text Placeholder 2">
            <a:extLst>
              <a:ext uri="{FF2B5EF4-FFF2-40B4-BE49-F238E27FC236}">
                <a16:creationId xmlns:a16="http://schemas.microsoft.com/office/drawing/2014/main" id="{49EE04B4-58E2-2440-B9B9-BBF0EB1F80FD}"/>
              </a:ext>
            </a:extLst>
          </p:cNvPr>
          <p:cNvSpPr>
            <a:spLocks noGrp="1"/>
          </p:cNvSpPr>
          <p:nvPr>
            <p:ph type="body" sz="quarter" idx="14"/>
          </p:nvPr>
        </p:nvSpPr>
        <p:spPr/>
        <p:txBody>
          <a:bodyPr/>
          <a:lstStyle/>
          <a:p>
            <a:r>
              <a:rPr lang="en-US" dirty="0"/>
              <a:t>Overview</a:t>
            </a:r>
          </a:p>
          <a:p>
            <a:endParaRPr lang="en-US" dirty="0"/>
          </a:p>
        </p:txBody>
      </p:sp>
      <p:sp>
        <p:nvSpPr>
          <p:cNvPr id="4" name="Footer Placeholder 3">
            <a:extLst>
              <a:ext uri="{FF2B5EF4-FFF2-40B4-BE49-F238E27FC236}">
                <a16:creationId xmlns:a16="http://schemas.microsoft.com/office/drawing/2014/main" id="{F077C91A-6DA9-504A-B1F5-F90610A9FC66}"/>
              </a:ext>
            </a:extLst>
          </p:cNvPr>
          <p:cNvSpPr>
            <a:spLocks noGrp="1"/>
          </p:cNvSpPr>
          <p:nvPr>
            <p:ph type="ftr" sz="quarter" idx="15"/>
          </p:nvPr>
        </p:nvSpPr>
        <p:spPr>
          <a:prstGeom prst="rect">
            <a:avLst/>
          </a:prstGeom>
        </p:spPr>
        <p:txBody>
          <a:bodyPr vert="horz" wrap="none" lIns="0" tIns="0" rIns="0" bIns="0" rtlCol="0" anchor="b" anchorCtr="0"/>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white"/>
                </a:solidFill>
              </a:rPr>
              <a:t>For HPE and Channel Partner internal use only</a:t>
            </a:r>
            <a:endParaRPr lang="en-US" dirty="0"/>
          </a:p>
        </p:txBody>
      </p:sp>
      <p:sp>
        <p:nvSpPr>
          <p:cNvPr id="5" name="Slide Number Placeholder 4">
            <a:extLst>
              <a:ext uri="{FF2B5EF4-FFF2-40B4-BE49-F238E27FC236}">
                <a16:creationId xmlns:a16="http://schemas.microsoft.com/office/drawing/2014/main" id="{2A0F305C-7926-E946-AB4B-8E8588267409}"/>
              </a:ext>
            </a:extLst>
          </p:cNvPr>
          <p:cNvSpPr>
            <a:spLocks noGrp="1"/>
          </p:cNvSpPr>
          <p:nvPr>
            <p:ph type="sldNum" sz="quarter" idx="16"/>
          </p:nvPr>
        </p:nvSpPr>
        <p:spPr bwMode="gray">
          <a:prstGeom prst="rect">
            <a:avLst/>
          </a:prstGeom>
        </p:spPr>
        <p:txBody>
          <a:bodyPr vert="horz" wrap="none" lIns="0" tIns="0" rIns="0" bIns="0" rtlCol="0" anchor="b"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16F8AB-BCEA-4347-8BA6-BE776009BC89}" type="slidenum">
              <a:rPr lang="en-GB" smtClean="0">
                <a:solidFill>
                  <a:prstClr val="white"/>
                </a:solidFill>
              </a:rPr>
              <a:pPr/>
              <a:t>11</a:t>
            </a:fld>
            <a:endParaRPr lang="en-US" dirty="0"/>
          </a:p>
        </p:txBody>
      </p:sp>
    </p:spTree>
    <p:extLst>
      <p:ext uri="{BB962C8B-B14F-4D97-AF65-F5344CB8AC3E}">
        <p14:creationId xmlns:p14="http://schemas.microsoft.com/office/powerpoint/2010/main" val="397144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9C891-BE2C-B94D-B561-DAA009F4869C}"/>
              </a:ext>
            </a:extLst>
          </p:cNvPr>
          <p:cNvSpPr>
            <a:spLocks noGrp="1"/>
          </p:cNvSpPr>
          <p:nvPr>
            <p:ph type="title"/>
          </p:nvPr>
        </p:nvSpPr>
        <p:spPr/>
        <p:txBody>
          <a:bodyPr/>
          <a:lstStyle/>
          <a:p>
            <a:r>
              <a:rPr lang="en-US" dirty="0"/>
              <a:t>The right IT can help you achieve key business goals</a:t>
            </a:r>
          </a:p>
        </p:txBody>
      </p:sp>
      <p:sp>
        <p:nvSpPr>
          <p:cNvPr id="13" name="Text Placeholder 10">
            <a:extLst>
              <a:ext uri="{FF2B5EF4-FFF2-40B4-BE49-F238E27FC236}">
                <a16:creationId xmlns:a16="http://schemas.microsoft.com/office/drawing/2014/main" id="{D9989345-1E64-9A4C-8010-81570FEA96B6}"/>
              </a:ext>
            </a:extLst>
          </p:cNvPr>
          <p:cNvSpPr txBox="1">
            <a:spLocks/>
          </p:cNvSpPr>
          <p:nvPr/>
        </p:nvSpPr>
        <p:spPr bwMode="ltGray">
          <a:xfrm>
            <a:off x="8918240" y="3394599"/>
            <a:ext cx="2651760" cy="787665"/>
          </a:xfrm>
          <a:prstGeom prst="rect">
            <a:avLst/>
          </a:prstGeom>
          <a:solidFill>
            <a:srgbClr val="808285"/>
          </a:solidFill>
          <a:ln w="28575" cap="sq">
            <a:solidFill>
              <a:srgbClr val="808285"/>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900"/>
              </a:spcBef>
              <a:buClr>
                <a:schemeClr val="tx1"/>
              </a:buClr>
              <a:buFont typeface="Arial" panose="020B0604020202020204" pitchFamily="34" charset="0"/>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000" kern="1200">
                <a:solidFill>
                  <a:schemeClr val="tx1"/>
                </a:solidFill>
                <a:latin typeface="+mn-lt"/>
                <a:ea typeface="+mn-ea"/>
                <a:cs typeface="+mn-cs"/>
              </a:defRPr>
            </a:lvl9pPr>
          </a:lstStyle>
          <a:p>
            <a:pPr algn="ctr"/>
            <a:r>
              <a:rPr lang="en-US" sz="1600" b="1" dirty="0"/>
              <a:t>Enhance the</a:t>
            </a:r>
            <a:br>
              <a:rPr lang="en-US" sz="1600" b="1" dirty="0"/>
            </a:br>
            <a:r>
              <a:rPr lang="en-US" sz="1600" b="1" dirty="0"/>
              <a:t>customer experience</a:t>
            </a:r>
            <a:endParaRPr lang="en-GB" sz="1600" b="1" dirty="0"/>
          </a:p>
        </p:txBody>
      </p:sp>
      <p:pic>
        <p:nvPicPr>
          <p:cNvPr id="14" name="Picture 13">
            <a:extLst>
              <a:ext uri="{FF2B5EF4-FFF2-40B4-BE49-F238E27FC236}">
                <a16:creationId xmlns:a16="http://schemas.microsoft.com/office/drawing/2014/main" id="{257E9E40-B3FC-214B-9C0A-DBBAC1D3DC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8856" y="1523999"/>
            <a:ext cx="2670528" cy="1780352"/>
          </a:xfrm>
          <a:prstGeom prst="rect">
            <a:avLst/>
          </a:prstGeom>
        </p:spPr>
      </p:pic>
      <p:sp>
        <p:nvSpPr>
          <p:cNvPr id="15" name="Text Placeholder 10">
            <a:extLst>
              <a:ext uri="{FF2B5EF4-FFF2-40B4-BE49-F238E27FC236}">
                <a16:creationId xmlns:a16="http://schemas.microsoft.com/office/drawing/2014/main" id="{211F0367-6AB9-8647-8EBF-47EC4115D8B2}"/>
              </a:ext>
            </a:extLst>
          </p:cNvPr>
          <p:cNvSpPr txBox="1">
            <a:spLocks/>
          </p:cNvSpPr>
          <p:nvPr/>
        </p:nvSpPr>
        <p:spPr>
          <a:xfrm>
            <a:off x="6149640" y="3394599"/>
            <a:ext cx="2651760" cy="787665"/>
          </a:xfrm>
          <a:prstGeom prst="rect">
            <a:avLst/>
          </a:prstGeom>
          <a:solidFill>
            <a:srgbClr val="C6C9CA"/>
          </a:solidFill>
          <a:ln w="28575" cap="sq">
            <a:solidFill>
              <a:srgbClr val="C6C9CA"/>
            </a:solidFill>
            <a:miter lim="800000"/>
          </a:ln>
        </p:spPr>
        <p:txBody>
          <a:bodyPr vert="horz" lIns="91440" tIns="91440" rIns="91440" bIns="91440" rtlCol="0" anchor="ctr">
            <a:noAutofit/>
          </a:bodyPr>
          <a:lstStyle>
            <a:defPPr>
              <a:defRPr lang="en-US"/>
            </a:defPPr>
            <a:lvl1pPr indent="0" algn="ctr">
              <a:lnSpc>
                <a:spcPct val="90000"/>
              </a:lnSpc>
              <a:spcBef>
                <a:spcPts val="900"/>
              </a:spcBef>
              <a:buClr>
                <a:schemeClr val="tx1"/>
              </a:buClr>
              <a:buFont typeface="Arial" panose="020B0604020202020204" pitchFamily="34" charset="0"/>
              <a:buNone/>
              <a:defRPr b="1">
                <a:solidFill>
                  <a:schemeClr val="bg1"/>
                </a:solidFill>
              </a:defRPr>
            </a:lvl1pPr>
            <a:lvl2pPr indent="0">
              <a:lnSpc>
                <a:spcPct val="90000"/>
              </a:lnSpc>
              <a:spcBef>
                <a:spcPts val="800"/>
              </a:spcBef>
              <a:buClr>
                <a:schemeClr val="tx1"/>
              </a:buClr>
              <a:buFont typeface="Arial" panose="020B0604020202020204" pitchFamily="34" charset="0"/>
              <a:buNone/>
              <a:defRPr sz="1400"/>
            </a:lvl2pPr>
            <a:lvl3pPr indent="0">
              <a:lnSpc>
                <a:spcPct val="90000"/>
              </a:lnSpc>
              <a:spcBef>
                <a:spcPts val="600"/>
              </a:spcBef>
              <a:buClr>
                <a:schemeClr val="tx1"/>
              </a:buClr>
              <a:buFont typeface="Arial" panose="020B0604020202020204" pitchFamily="34" charset="0"/>
              <a:buNone/>
              <a:defRPr sz="1200"/>
            </a:lvl3pPr>
            <a:lvl4pPr indent="0">
              <a:lnSpc>
                <a:spcPct val="90000"/>
              </a:lnSpc>
              <a:spcBef>
                <a:spcPts val="600"/>
              </a:spcBef>
              <a:buClr>
                <a:schemeClr val="tx1"/>
              </a:buClr>
              <a:buFont typeface="Arial" panose="020B0604020202020204" pitchFamily="34" charset="0"/>
              <a:buNone/>
              <a:defRPr sz="1000"/>
            </a:lvl4pPr>
            <a:lvl5pPr indent="0">
              <a:lnSpc>
                <a:spcPct val="90000"/>
              </a:lnSpc>
              <a:spcBef>
                <a:spcPts val="600"/>
              </a:spcBef>
              <a:buClr>
                <a:schemeClr val="tx1"/>
              </a:buClr>
              <a:buFont typeface="Arial" panose="020B0604020202020204" pitchFamily="34" charset="0"/>
              <a:buNone/>
              <a:defRPr sz="1000"/>
            </a:lvl5pPr>
            <a:lvl6pPr indent="0">
              <a:lnSpc>
                <a:spcPct val="90000"/>
              </a:lnSpc>
              <a:spcBef>
                <a:spcPts val="600"/>
              </a:spcBef>
              <a:buClr>
                <a:schemeClr val="tx1"/>
              </a:buClr>
              <a:buFont typeface="Arial" panose="020B0604020202020204" pitchFamily="34" charset="0"/>
              <a:buNone/>
              <a:defRPr sz="1000"/>
            </a:lvl6pPr>
            <a:lvl7pPr indent="0">
              <a:lnSpc>
                <a:spcPct val="90000"/>
              </a:lnSpc>
              <a:spcBef>
                <a:spcPts val="600"/>
              </a:spcBef>
              <a:buClr>
                <a:schemeClr val="tx1"/>
              </a:buClr>
              <a:buFont typeface="Arial" panose="020B0604020202020204" pitchFamily="34" charset="0"/>
              <a:buNone/>
              <a:defRPr sz="1000"/>
            </a:lvl7pPr>
            <a:lvl8pPr indent="0">
              <a:lnSpc>
                <a:spcPct val="90000"/>
              </a:lnSpc>
              <a:spcBef>
                <a:spcPts val="600"/>
              </a:spcBef>
              <a:buClr>
                <a:schemeClr val="tx1"/>
              </a:buClr>
              <a:buFont typeface="Arial" panose="020B0604020202020204" pitchFamily="34" charset="0"/>
              <a:buNone/>
              <a:defRPr sz="1000"/>
            </a:lvl8pPr>
            <a:lvl9pPr indent="0">
              <a:lnSpc>
                <a:spcPct val="90000"/>
              </a:lnSpc>
              <a:spcBef>
                <a:spcPts val="600"/>
              </a:spcBef>
              <a:buClr>
                <a:schemeClr val="tx1"/>
              </a:buClr>
              <a:buFont typeface="Arial" panose="020B0604020202020204" pitchFamily="34" charset="0"/>
              <a:buNone/>
              <a:defRPr sz="1000"/>
            </a:lvl9pPr>
          </a:lstStyle>
          <a:p>
            <a:r>
              <a:rPr lang="en-US" sz="1600" dirty="0"/>
              <a:t>Increase IT </a:t>
            </a:r>
            <a:br>
              <a:rPr lang="en-US" sz="1600" dirty="0"/>
            </a:br>
            <a:r>
              <a:rPr lang="en-US" sz="1600" dirty="0"/>
              <a:t>efficiency</a:t>
            </a:r>
            <a:endParaRPr lang="en-GB" sz="1600" dirty="0"/>
          </a:p>
        </p:txBody>
      </p:sp>
      <p:pic>
        <p:nvPicPr>
          <p:cNvPr id="16" name="Picture 15">
            <a:extLst>
              <a:ext uri="{FF2B5EF4-FFF2-40B4-BE49-F238E27FC236}">
                <a16:creationId xmlns:a16="http://schemas.microsoft.com/office/drawing/2014/main" id="{8AA59021-13A6-494E-AD92-DA9567885B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2281" y="1523999"/>
            <a:ext cx="2666479" cy="1777653"/>
          </a:xfrm>
          <a:prstGeom prst="rect">
            <a:avLst/>
          </a:prstGeom>
        </p:spPr>
      </p:pic>
      <p:sp>
        <p:nvSpPr>
          <p:cNvPr id="17" name="Text Placeholder 3">
            <a:extLst>
              <a:ext uri="{FF2B5EF4-FFF2-40B4-BE49-F238E27FC236}">
                <a16:creationId xmlns:a16="http://schemas.microsoft.com/office/drawing/2014/main" id="{AB210ECD-077C-B44B-B9DA-FD1BF353531E}"/>
              </a:ext>
            </a:extLst>
          </p:cNvPr>
          <p:cNvSpPr txBox="1">
            <a:spLocks/>
          </p:cNvSpPr>
          <p:nvPr/>
        </p:nvSpPr>
        <p:spPr>
          <a:xfrm>
            <a:off x="609441" y="3394599"/>
            <a:ext cx="2651760" cy="787665"/>
          </a:xfrm>
          <a:prstGeom prst="rect">
            <a:avLst/>
          </a:prstGeom>
          <a:solidFill>
            <a:srgbClr val="00B08A"/>
          </a:solidFill>
          <a:ln w="28575" cap="rnd">
            <a:solidFill>
              <a:srgbClr val="00B08A"/>
            </a:solidFill>
            <a:miter lim="800000"/>
          </a:ln>
        </p:spPr>
        <p:txBody>
          <a:bodyPr vert="horz" lIns="91440" tIns="91440" rIns="91440" bIns="91440" rtlCol="0" anchor="ctr">
            <a:noAutofit/>
          </a:bodyPr>
          <a:lstStyle>
            <a:defPPr>
              <a:defRPr lang="en-US"/>
            </a:defPPr>
            <a:lvl1pPr indent="0" algn="ctr">
              <a:lnSpc>
                <a:spcPct val="90000"/>
              </a:lnSpc>
              <a:spcBef>
                <a:spcPts val="900"/>
              </a:spcBef>
              <a:buClr>
                <a:schemeClr val="tx1"/>
              </a:buClr>
              <a:buFont typeface="Arial" panose="020B0604020202020204" pitchFamily="34" charset="0"/>
              <a:buNone/>
              <a:defRPr b="1">
                <a:solidFill>
                  <a:schemeClr val="bg1"/>
                </a:solidFill>
              </a:defRPr>
            </a:lvl1pPr>
            <a:lvl2pPr indent="0">
              <a:lnSpc>
                <a:spcPct val="90000"/>
              </a:lnSpc>
              <a:spcBef>
                <a:spcPts val="800"/>
              </a:spcBef>
              <a:buClr>
                <a:schemeClr val="tx1"/>
              </a:buClr>
              <a:buFont typeface="Arial" panose="020B0604020202020204" pitchFamily="34" charset="0"/>
              <a:buNone/>
              <a:defRPr sz="1400"/>
            </a:lvl2pPr>
            <a:lvl3pPr indent="0">
              <a:lnSpc>
                <a:spcPct val="90000"/>
              </a:lnSpc>
              <a:spcBef>
                <a:spcPts val="600"/>
              </a:spcBef>
              <a:buClr>
                <a:schemeClr val="tx1"/>
              </a:buClr>
              <a:buFont typeface="Arial" panose="020B0604020202020204" pitchFamily="34" charset="0"/>
              <a:buNone/>
              <a:defRPr sz="1200"/>
            </a:lvl3pPr>
            <a:lvl4pPr indent="0">
              <a:lnSpc>
                <a:spcPct val="90000"/>
              </a:lnSpc>
              <a:spcBef>
                <a:spcPts val="600"/>
              </a:spcBef>
              <a:buClr>
                <a:schemeClr val="tx1"/>
              </a:buClr>
              <a:buFont typeface="Arial" panose="020B0604020202020204" pitchFamily="34" charset="0"/>
              <a:buNone/>
              <a:defRPr sz="1000"/>
            </a:lvl4pPr>
            <a:lvl5pPr indent="0">
              <a:lnSpc>
                <a:spcPct val="90000"/>
              </a:lnSpc>
              <a:spcBef>
                <a:spcPts val="600"/>
              </a:spcBef>
              <a:buClr>
                <a:schemeClr val="tx1"/>
              </a:buClr>
              <a:buFont typeface="Arial" panose="020B0604020202020204" pitchFamily="34" charset="0"/>
              <a:buNone/>
              <a:defRPr sz="1000"/>
            </a:lvl5pPr>
            <a:lvl6pPr indent="0">
              <a:lnSpc>
                <a:spcPct val="90000"/>
              </a:lnSpc>
              <a:spcBef>
                <a:spcPts val="600"/>
              </a:spcBef>
              <a:buClr>
                <a:schemeClr val="tx1"/>
              </a:buClr>
              <a:buFont typeface="Arial" panose="020B0604020202020204" pitchFamily="34" charset="0"/>
              <a:buNone/>
              <a:defRPr sz="1000"/>
            </a:lvl6pPr>
            <a:lvl7pPr indent="0">
              <a:lnSpc>
                <a:spcPct val="90000"/>
              </a:lnSpc>
              <a:spcBef>
                <a:spcPts val="600"/>
              </a:spcBef>
              <a:buClr>
                <a:schemeClr val="tx1"/>
              </a:buClr>
              <a:buFont typeface="Arial" panose="020B0604020202020204" pitchFamily="34" charset="0"/>
              <a:buNone/>
              <a:defRPr sz="1000"/>
            </a:lvl7pPr>
            <a:lvl8pPr indent="0">
              <a:lnSpc>
                <a:spcPct val="90000"/>
              </a:lnSpc>
              <a:spcBef>
                <a:spcPts val="600"/>
              </a:spcBef>
              <a:buClr>
                <a:schemeClr val="tx1"/>
              </a:buClr>
              <a:buFont typeface="Arial" panose="020B0604020202020204" pitchFamily="34" charset="0"/>
              <a:buNone/>
              <a:defRPr sz="1000"/>
            </a:lvl8pPr>
            <a:lvl9pPr indent="0">
              <a:lnSpc>
                <a:spcPct val="90000"/>
              </a:lnSpc>
              <a:spcBef>
                <a:spcPts val="600"/>
              </a:spcBef>
              <a:buClr>
                <a:schemeClr val="tx1"/>
              </a:buClr>
              <a:buFont typeface="Arial" panose="020B0604020202020204" pitchFamily="34" charset="0"/>
              <a:buNone/>
              <a:defRPr sz="1000"/>
            </a:lvl9pPr>
          </a:lstStyle>
          <a:p>
            <a:r>
              <a:rPr lang="en-US" sz="1600" dirty="0"/>
              <a:t>Keep the </a:t>
            </a:r>
            <a:br>
              <a:rPr lang="en-US" sz="1600" dirty="0"/>
            </a:br>
            <a:r>
              <a:rPr lang="en-US" sz="1600" dirty="0"/>
              <a:t>business running</a:t>
            </a:r>
          </a:p>
        </p:txBody>
      </p:sp>
      <p:pic>
        <p:nvPicPr>
          <p:cNvPr id="18" name="Picture 17">
            <a:extLst>
              <a:ext uri="{FF2B5EF4-FFF2-40B4-BE49-F238E27FC236}">
                <a16:creationId xmlns:a16="http://schemas.microsoft.com/office/drawing/2014/main" id="{B877C12C-06AA-9248-83EA-4BB25A0ECDA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441" y="1523999"/>
            <a:ext cx="2667000" cy="1778000"/>
          </a:xfrm>
          <a:prstGeom prst="rect">
            <a:avLst/>
          </a:prstGeom>
        </p:spPr>
      </p:pic>
      <p:sp>
        <p:nvSpPr>
          <p:cNvPr id="19" name="Text Placeholder 4">
            <a:extLst>
              <a:ext uri="{FF2B5EF4-FFF2-40B4-BE49-F238E27FC236}">
                <a16:creationId xmlns:a16="http://schemas.microsoft.com/office/drawing/2014/main" id="{46A58880-8A35-9C48-9BC1-6FA5C295CBDD}"/>
              </a:ext>
            </a:extLst>
          </p:cNvPr>
          <p:cNvSpPr txBox="1">
            <a:spLocks/>
          </p:cNvSpPr>
          <p:nvPr/>
        </p:nvSpPr>
        <p:spPr>
          <a:xfrm>
            <a:off x="3383481" y="3394599"/>
            <a:ext cx="2651760" cy="787665"/>
          </a:xfrm>
          <a:prstGeom prst="rect">
            <a:avLst/>
          </a:prstGeom>
          <a:solidFill>
            <a:srgbClr val="32DAC8"/>
          </a:solidFill>
          <a:ln w="28575" cap="sq">
            <a:solidFill>
              <a:srgbClr val="32DAC8"/>
            </a:solidFill>
            <a:miter lim="800000"/>
          </a:ln>
        </p:spPr>
        <p:txBody>
          <a:bodyPr vert="horz" lIns="91440" tIns="91440" rIns="91440" bIns="91440" rtlCol="0" anchor="ctr">
            <a:noAutofit/>
          </a:bodyPr>
          <a:lstStyle>
            <a:defPPr>
              <a:defRPr lang="en-US"/>
            </a:defPPr>
            <a:lvl1pPr indent="0" algn="ctr">
              <a:lnSpc>
                <a:spcPct val="90000"/>
              </a:lnSpc>
              <a:spcBef>
                <a:spcPts val="900"/>
              </a:spcBef>
              <a:buClr>
                <a:schemeClr val="tx1"/>
              </a:buClr>
              <a:buFont typeface="Arial" panose="020B0604020202020204" pitchFamily="34" charset="0"/>
              <a:buNone/>
              <a:defRPr b="1">
                <a:solidFill>
                  <a:schemeClr val="bg1"/>
                </a:solidFill>
              </a:defRPr>
            </a:lvl1pPr>
            <a:lvl2pPr indent="0">
              <a:lnSpc>
                <a:spcPct val="90000"/>
              </a:lnSpc>
              <a:spcBef>
                <a:spcPts val="800"/>
              </a:spcBef>
              <a:buClr>
                <a:schemeClr val="tx1"/>
              </a:buClr>
              <a:buFont typeface="Arial" panose="020B0604020202020204" pitchFamily="34" charset="0"/>
              <a:buNone/>
              <a:defRPr sz="1400"/>
            </a:lvl2pPr>
            <a:lvl3pPr indent="0">
              <a:lnSpc>
                <a:spcPct val="90000"/>
              </a:lnSpc>
              <a:spcBef>
                <a:spcPts val="600"/>
              </a:spcBef>
              <a:buClr>
                <a:schemeClr val="tx1"/>
              </a:buClr>
              <a:buFont typeface="Arial" panose="020B0604020202020204" pitchFamily="34" charset="0"/>
              <a:buNone/>
              <a:defRPr sz="1200"/>
            </a:lvl3pPr>
            <a:lvl4pPr indent="0">
              <a:lnSpc>
                <a:spcPct val="90000"/>
              </a:lnSpc>
              <a:spcBef>
                <a:spcPts val="600"/>
              </a:spcBef>
              <a:buClr>
                <a:schemeClr val="tx1"/>
              </a:buClr>
              <a:buFont typeface="Arial" panose="020B0604020202020204" pitchFamily="34" charset="0"/>
              <a:buNone/>
              <a:defRPr sz="1000"/>
            </a:lvl4pPr>
            <a:lvl5pPr indent="0">
              <a:lnSpc>
                <a:spcPct val="90000"/>
              </a:lnSpc>
              <a:spcBef>
                <a:spcPts val="600"/>
              </a:spcBef>
              <a:buClr>
                <a:schemeClr val="tx1"/>
              </a:buClr>
              <a:buFont typeface="Arial" panose="020B0604020202020204" pitchFamily="34" charset="0"/>
              <a:buNone/>
              <a:defRPr sz="1000"/>
            </a:lvl5pPr>
            <a:lvl6pPr indent="0">
              <a:lnSpc>
                <a:spcPct val="90000"/>
              </a:lnSpc>
              <a:spcBef>
                <a:spcPts val="600"/>
              </a:spcBef>
              <a:buClr>
                <a:schemeClr val="tx1"/>
              </a:buClr>
              <a:buFont typeface="Arial" panose="020B0604020202020204" pitchFamily="34" charset="0"/>
              <a:buNone/>
              <a:defRPr sz="1000"/>
            </a:lvl6pPr>
            <a:lvl7pPr indent="0">
              <a:lnSpc>
                <a:spcPct val="90000"/>
              </a:lnSpc>
              <a:spcBef>
                <a:spcPts val="600"/>
              </a:spcBef>
              <a:buClr>
                <a:schemeClr val="tx1"/>
              </a:buClr>
              <a:buFont typeface="Arial" panose="020B0604020202020204" pitchFamily="34" charset="0"/>
              <a:buNone/>
              <a:defRPr sz="1000"/>
            </a:lvl7pPr>
            <a:lvl8pPr indent="0">
              <a:lnSpc>
                <a:spcPct val="90000"/>
              </a:lnSpc>
              <a:spcBef>
                <a:spcPts val="600"/>
              </a:spcBef>
              <a:buClr>
                <a:schemeClr val="tx1"/>
              </a:buClr>
              <a:buFont typeface="Arial" panose="020B0604020202020204" pitchFamily="34" charset="0"/>
              <a:buNone/>
              <a:defRPr sz="1000"/>
            </a:lvl8pPr>
            <a:lvl9pPr indent="0">
              <a:lnSpc>
                <a:spcPct val="90000"/>
              </a:lnSpc>
              <a:spcBef>
                <a:spcPts val="600"/>
              </a:spcBef>
              <a:buClr>
                <a:schemeClr val="tx1"/>
              </a:buClr>
              <a:buFont typeface="Arial" panose="020B0604020202020204" pitchFamily="34" charset="0"/>
              <a:buNone/>
              <a:defRPr sz="1000"/>
            </a:lvl9pPr>
          </a:lstStyle>
          <a:p>
            <a:r>
              <a:rPr lang="en-US" sz="1600" dirty="0"/>
              <a:t>Improve </a:t>
            </a:r>
            <a:br>
              <a:rPr lang="en-US" sz="1600" dirty="0"/>
            </a:br>
            <a:r>
              <a:rPr lang="en-US" sz="1600" dirty="0"/>
              <a:t>productivity</a:t>
            </a:r>
            <a:endParaRPr lang="en-GB" sz="1600" dirty="0"/>
          </a:p>
        </p:txBody>
      </p:sp>
      <p:pic>
        <p:nvPicPr>
          <p:cNvPr id="20" name="Picture 19">
            <a:extLst>
              <a:ext uri="{FF2B5EF4-FFF2-40B4-BE49-F238E27FC236}">
                <a16:creationId xmlns:a16="http://schemas.microsoft.com/office/drawing/2014/main" id="{98C94B50-3148-894E-8831-1C049C9A9D5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6538" y="1523999"/>
            <a:ext cx="2665646" cy="1777653"/>
          </a:xfrm>
          <a:prstGeom prst="rect">
            <a:avLst/>
          </a:prstGeom>
        </p:spPr>
      </p:pic>
    </p:spTree>
    <p:extLst>
      <p:ext uri="{BB962C8B-B14F-4D97-AF65-F5344CB8AC3E}">
        <p14:creationId xmlns:p14="http://schemas.microsoft.com/office/powerpoint/2010/main" val="30097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40218EFF-2F5B-384E-A7F6-34306A5472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1" r="10470" b="-1"/>
          <a:stretch/>
        </p:blipFill>
        <p:spPr>
          <a:xfrm>
            <a:off x="9529220" y="2000519"/>
            <a:ext cx="1965960" cy="1463040"/>
          </a:xfrm>
          <a:prstGeom prst="rect">
            <a:avLst/>
          </a:prstGeom>
        </p:spPr>
      </p:pic>
      <p:pic>
        <p:nvPicPr>
          <p:cNvPr id="35" name="Picture 34">
            <a:extLst>
              <a:ext uri="{FF2B5EF4-FFF2-40B4-BE49-F238E27FC236}">
                <a16:creationId xmlns:a16="http://schemas.microsoft.com/office/drawing/2014/main" id="{3B910088-382B-F140-B8D6-E77BB4706B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68" r="8204"/>
          <a:stretch/>
        </p:blipFill>
        <p:spPr>
          <a:xfrm>
            <a:off x="2070745" y="2000519"/>
            <a:ext cx="1965960" cy="1463039"/>
          </a:xfrm>
          <a:prstGeom prst="rect">
            <a:avLst/>
          </a:prstGeom>
        </p:spPr>
      </p:pic>
      <p:sp>
        <p:nvSpPr>
          <p:cNvPr id="13" name="Rectangle 12">
            <a:extLst>
              <a:ext uri="{FF2B5EF4-FFF2-40B4-BE49-F238E27FC236}">
                <a16:creationId xmlns:a16="http://schemas.microsoft.com/office/drawing/2014/main" id="{510605D0-8645-324E-BDF4-B58C58E662FB}"/>
              </a:ext>
            </a:extLst>
          </p:cNvPr>
          <p:cNvSpPr/>
          <p:nvPr/>
        </p:nvSpPr>
        <p:spPr bwMode="gray">
          <a:xfrm>
            <a:off x="8149433" y="1881619"/>
            <a:ext cx="3429000" cy="1664208"/>
          </a:xfrm>
          <a:prstGeom prst="rect">
            <a:avLst/>
          </a:prstGeom>
          <a:noFill/>
          <a:ln w="28575" cap="sq">
            <a:solidFill>
              <a:srgbClr val="C6C9C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2286000" bIns="182880" numCol="1" spcCol="0" rtlCol="0" fromWordArt="0" anchor="ctr" anchorCtr="0" forceAA="0" compatLnSpc="1">
            <a:prstTxWarp prst="textNoShape">
              <a:avLst/>
            </a:prstTxWarp>
            <a:noAutofit/>
          </a:bodyPr>
          <a:lstStyle/>
          <a:p>
            <a:pPr>
              <a:lnSpc>
                <a:spcPct val="90000"/>
              </a:lnSpc>
              <a:spcBef>
                <a:spcPts val="1200"/>
              </a:spcBef>
            </a:pPr>
            <a:r>
              <a:rPr lang="en-US" sz="1400" dirty="0">
                <a:solidFill>
                  <a:schemeClr val="tx1"/>
                </a:solidFill>
              </a:rPr>
              <a:t>“I will fear </a:t>
            </a:r>
            <a:br>
              <a:rPr lang="en-US" sz="1400" dirty="0">
                <a:solidFill>
                  <a:schemeClr val="tx1"/>
                </a:solidFill>
              </a:rPr>
            </a:br>
            <a:r>
              <a:rPr lang="en-US" sz="1400" dirty="0">
                <a:solidFill>
                  <a:schemeClr val="tx1"/>
                </a:solidFill>
              </a:rPr>
              <a:t> no IT”</a:t>
            </a:r>
          </a:p>
        </p:txBody>
      </p:sp>
      <p:sp>
        <p:nvSpPr>
          <p:cNvPr id="17" name="Rectangle 16">
            <a:extLst>
              <a:ext uri="{FF2B5EF4-FFF2-40B4-BE49-F238E27FC236}">
                <a16:creationId xmlns:a16="http://schemas.microsoft.com/office/drawing/2014/main" id="{9A74C477-B870-3540-BF4F-571CF627FBD9}"/>
              </a:ext>
            </a:extLst>
          </p:cNvPr>
          <p:cNvSpPr/>
          <p:nvPr/>
        </p:nvSpPr>
        <p:spPr bwMode="gray">
          <a:xfrm>
            <a:off x="4384712" y="1881619"/>
            <a:ext cx="3429000" cy="1668019"/>
          </a:xfrm>
          <a:prstGeom prst="rect">
            <a:avLst/>
          </a:prstGeom>
          <a:noFill/>
          <a:ln w="28575" cap="sq">
            <a:solidFill>
              <a:srgbClr val="32DA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2286000" bIns="182880" numCol="1" spcCol="0" rtlCol="0" fromWordArt="0" anchor="ctr" anchorCtr="0" forceAA="0" compatLnSpc="1">
            <a:prstTxWarp prst="textNoShape">
              <a:avLst/>
            </a:prstTxWarp>
            <a:noAutofit/>
          </a:bodyPr>
          <a:lstStyle/>
          <a:p>
            <a:pPr>
              <a:lnSpc>
                <a:spcPct val="90000"/>
              </a:lnSpc>
              <a:spcBef>
                <a:spcPts val="1200"/>
              </a:spcBef>
            </a:pPr>
            <a:r>
              <a:rPr lang="en-US" sz="1400" dirty="0">
                <a:solidFill>
                  <a:schemeClr val="tx1"/>
                </a:solidFill>
              </a:rPr>
              <a:t>“Wow, </a:t>
            </a:r>
            <a:br>
              <a:rPr lang="en-US" sz="1400" dirty="0">
                <a:solidFill>
                  <a:schemeClr val="tx1"/>
                </a:solidFill>
              </a:rPr>
            </a:br>
            <a:r>
              <a:rPr lang="en-US" sz="1400" dirty="0">
                <a:solidFill>
                  <a:schemeClr val="tx1"/>
                </a:solidFill>
              </a:rPr>
              <a:t>  that was</a:t>
            </a:r>
            <a:br>
              <a:rPr lang="en-US" sz="1400" dirty="0">
                <a:solidFill>
                  <a:schemeClr val="tx1"/>
                </a:solidFill>
              </a:rPr>
            </a:br>
            <a:r>
              <a:rPr lang="en-US" sz="1400" dirty="0">
                <a:solidFill>
                  <a:schemeClr val="tx1"/>
                </a:solidFill>
              </a:rPr>
              <a:t>  efficient”</a:t>
            </a:r>
          </a:p>
        </p:txBody>
      </p:sp>
      <p:sp>
        <p:nvSpPr>
          <p:cNvPr id="15" name="Rectangle 14">
            <a:extLst>
              <a:ext uri="{FF2B5EF4-FFF2-40B4-BE49-F238E27FC236}">
                <a16:creationId xmlns:a16="http://schemas.microsoft.com/office/drawing/2014/main" id="{0118BED6-4BDC-E64A-867F-3FC7096E3722}"/>
              </a:ext>
            </a:extLst>
          </p:cNvPr>
          <p:cNvSpPr/>
          <p:nvPr/>
        </p:nvSpPr>
        <p:spPr bwMode="gray">
          <a:xfrm>
            <a:off x="695178" y="1881619"/>
            <a:ext cx="3429000" cy="1664208"/>
          </a:xfrm>
          <a:prstGeom prst="rect">
            <a:avLst/>
          </a:prstGeom>
          <a:noFill/>
          <a:ln w="28575" cap="sq">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2880" rIns="2286000" bIns="182880" numCol="1" spcCol="0" rtlCol="0" fromWordArt="0" anchor="ctr" anchorCtr="0" forceAA="0" compatLnSpc="1">
            <a:prstTxWarp prst="textNoShape">
              <a:avLst/>
            </a:prstTxWarp>
            <a:noAutofit/>
          </a:bodyPr>
          <a:lstStyle/>
          <a:p>
            <a:pPr>
              <a:lnSpc>
                <a:spcPct val="90000"/>
              </a:lnSpc>
              <a:spcBef>
                <a:spcPts val="1200"/>
              </a:spcBef>
            </a:pPr>
            <a:r>
              <a:rPr lang="en-US" sz="1400" dirty="0">
                <a:solidFill>
                  <a:schemeClr val="tx1"/>
                </a:solidFill>
              </a:rPr>
              <a:t>“No worries,</a:t>
            </a:r>
            <a:br>
              <a:rPr lang="en-US" sz="1400" dirty="0">
                <a:solidFill>
                  <a:schemeClr val="tx1"/>
                </a:solidFill>
              </a:rPr>
            </a:br>
            <a:r>
              <a:rPr lang="en-US" sz="1400" dirty="0">
                <a:solidFill>
                  <a:schemeClr val="tx1"/>
                </a:solidFill>
              </a:rPr>
              <a:t> safe and</a:t>
            </a:r>
            <a:br>
              <a:rPr lang="en-US" sz="1400" dirty="0">
                <a:solidFill>
                  <a:schemeClr val="tx1"/>
                </a:solidFill>
              </a:rPr>
            </a:br>
            <a:r>
              <a:rPr lang="en-US" sz="1400" dirty="0">
                <a:solidFill>
                  <a:schemeClr val="tx1"/>
                </a:solidFill>
              </a:rPr>
              <a:t> secure”</a:t>
            </a:r>
          </a:p>
        </p:txBody>
      </p:sp>
      <p:sp>
        <p:nvSpPr>
          <p:cNvPr id="3" name="Text Placeholder 2">
            <a:extLst>
              <a:ext uri="{FF2B5EF4-FFF2-40B4-BE49-F238E27FC236}">
                <a16:creationId xmlns:a16="http://schemas.microsoft.com/office/drawing/2014/main" id="{3FA643AF-F625-B34A-B521-56E129AC2357}"/>
              </a:ext>
            </a:extLst>
          </p:cNvPr>
          <p:cNvSpPr>
            <a:spLocks noGrp="1"/>
          </p:cNvSpPr>
          <p:nvPr>
            <p:ph type="body" sz="quarter" idx="13"/>
          </p:nvPr>
        </p:nvSpPr>
        <p:spPr/>
        <p:txBody>
          <a:bodyPr/>
          <a:lstStyle/>
          <a:p>
            <a:r>
              <a:rPr lang="en-US" dirty="0"/>
              <a:t>Your customer, your business, your focus</a:t>
            </a:r>
          </a:p>
        </p:txBody>
      </p:sp>
      <p:sp>
        <p:nvSpPr>
          <p:cNvPr id="2" name="Title 1">
            <a:extLst>
              <a:ext uri="{FF2B5EF4-FFF2-40B4-BE49-F238E27FC236}">
                <a16:creationId xmlns:a16="http://schemas.microsoft.com/office/drawing/2014/main" id="{87E9C891-BE2C-B94D-B561-DAA009F4869C}"/>
              </a:ext>
            </a:extLst>
          </p:cNvPr>
          <p:cNvSpPr>
            <a:spLocks noGrp="1"/>
          </p:cNvSpPr>
          <p:nvPr>
            <p:ph type="title"/>
          </p:nvPr>
        </p:nvSpPr>
        <p:spPr/>
        <p:txBody>
          <a:bodyPr/>
          <a:lstStyle/>
          <a:p>
            <a:r>
              <a:rPr lang="en-US" dirty="0"/>
              <a:t>HPE Small Business Solutions</a:t>
            </a:r>
          </a:p>
        </p:txBody>
      </p:sp>
      <p:sp>
        <p:nvSpPr>
          <p:cNvPr id="12" name="Rectangle 11">
            <a:extLst>
              <a:ext uri="{FF2B5EF4-FFF2-40B4-BE49-F238E27FC236}">
                <a16:creationId xmlns:a16="http://schemas.microsoft.com/office/drawing/2014/main" id="{D735AF31-CD82-AC43-8973-9A1A4BC1D06E}"/>
              </a:ext>
            </a:extLst>
          </p:cNvPr>
          <p:cNvSpPr/>
          <p:nvPr/>
        </p:nvSpPr>
        <p:spPr bwMode="gray">
          <a:xfrm>
            <a:off x="8149433" y="1498038"/>
            <a:ext cx="3429000" cy="430887"/>
          </a:xfrm>
          <a:prstGeom prst="rect">
            <a:avLst/>
          </a:prstGeom>
          <a:solidFill>
            <a:srgbClr val="C6C9CA"/>
          </a:solidFill>
          <a:ln w="28575" cap="sq">
            <a:solidFill>
              <a:srgbClr val="C6C9C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spcBef>
                <a:spcPct val="50000"/>
              </a:spcBef>
              <a:spcAft>
                <a:spcPct val="0"/>
              </a:spcAft>
            </a:pPr>
            <a:r>
              <a:rPr lang="en-US" altLang="en-US" sz="1600" b="1" dirty="0">
                <a:solidFill>
                  <a:schemeClr val="bg1"/>
                </a:solidFill>
                <a:cs typeface="Arial" panose="020B0604020202020204" pitchFamily="34" charset="0"/>
              </a:rPr>
              <a:t>Connect people</a:t>
            </a:r>
          </a:p>
        </p:txBody>
      </p:sp>
      <p:sp>
        <p:nvSpPr>
          <p:cNvPr id="14" name="Rectangle 13">
            <a:extLst>
              <a:ext uri="{FF2B5EF4-FFF2-40B4-BE49-F238E27FC236}">
                <a16:creationId xmlns:a16="http://schemas.microsoft.com/office/drawing/2014/main" id="{64C4E460-6FE6-FE4C-B615-6DFFF394BA6B}"/>
              </a:ext>
            </a:extLst>
          </p:cNvPr>
          <p:cNvSpPr/>
          <p:nvPr/>
        </p:nvSpPr>
        <p:spPr bwMode="gray">
          <a:xfrm>
            <a:off x="695178" y="1513426"/>
            <a:ext cx="3429000" cy="365760"/>
          </a:xfrm>
          <a:prstGeom prst="rect">
            <a:avLst/>
          </a:prstGeom>
          <a:solidFill>
            <a:srgbClr val="00B08A"/>
          </a:solidFill>
          <a:ln w="28575" cap="sq">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nSpc>
                <a:spcPct val="90000"/>
              </a:lnSpc>
            </a:pPr>
            <a:r>
              <a:rPr lang="en-US" sz="1600" b="1" dirty="0">
                <a:solidFill>
                  <a:schemeClr val="bg1"/>
                </a:solidFill>
              </a:rPr>
              <a:t>Store data</a:t>
            </a:r>
          </a:p>
        </p:txBody>
      </p:sp>
      <p:sp>
        <p:nvSpPr>
          <p:cNvPr id="16" name="Rectangle 15">
            <a:extLst>
              <a:ext uri="{FF2B5EF4-FFF2-40B4-BE49-F238E27FC236}">
                <a16:creationId xmlns:a16="http://schemas.microsoft.com/office/drawing/2014/main" id="{9CBEF054-B0E9-6E4F-8618-38C68717C389}"/>
              </a:ext>
            </a:extLst>
          </p:cNvPr>
          <p:cNvSpPr/>
          <p:nvPr/>
        </p:nvSpPr>
        <p:spPr bwMode="gray">
          <a:xfrm>
            <a:off x="4384712" y="1498038"/>
            <a:ext cx="3429000" cy="430887"/>
          </a:xfrm>
          <a:prstGeom prst="rect">
            <a:avLst/>
          </a:prstGeom>
          <a:solidFill>
            <a:srgbClr val="32DAC8"/>
          </a:solidFill>
          <a:ln w="28575" cap="sq">
            <a:solidFill>
              <a:srgbClr val="32DAC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spcBef>
                <a:spcPct val="50000"/>
              </a:spcBef>
              <a:spcAft>
                <a:spcPct val="0"/>
              </a:spcAft>
            </a:pPr>
            <a:r>
              <a:rPr lang="en-US" altLang="en-US" sz="1600" b="1" dirty="0">
                <a:solidFill>
                  <a:schemeClr val="bg1"/>
                </a:solidFill>
                <a:cs typeface="Arial" panose="020B0604020202020204" pitchFamily="34" charset="0"/>
              </a:rPr>
              <a:t>Run applications</a:t>
            </a:r>
          </a:p>
        </p:txBody>
      </p:sp>
      <p:sp>
        <p:nvSpPr>
          <p:cNvPr id="28" name="Text Placeholder 4">
            <a:extLst>
              <a:ext uri="{FF2B5EF4-FFF2-40B4-BE49-F238E27FC236}">
                <a16:creationId xmlns:a16="http://schemas.microsoft.com/office/drawing/2014/main" id="{E3586708-6E9D-704F-9C7B-21D58F3A4FEA}"/>
              </a:ext>
            </a:extLst>
          </p:cNvPr>
          <p:cNvSpPr txBox="1">
            <a:spLocks/>
          </p:cNvSpPr>
          <p:nvPr/>
        </p:nvSpPr>
        <p:spPr>
          <a:xfrm>
            <a:off x="609441" y="3733800"/>
            <a:ext cx="3429000" cy="1551194"/>
          </a:xfrm>
          <a:prstGeom prst="rect">
            <a:avLst/>
          </a:prstGeom>
        </p:spPr>
        <p:txBody>
          <a:bodyPr>
            <a:sp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r>
              <a:rPr lang="en-US" dirty="0"/>
              <a:t>File and Backup </a:t>
            </a:r>
          </a:p>
          <a:p>
            <a:r>
              <a:rPr lang="en-US" dirty="0"/>
              <a:t>Hybrid File and Backup</a:t>
            </a:r>
          </a:p>
          <a:p>
            <a:r>
              <a:rPr lang="en-US" dirty="0"/>
              <a:t>Scalable Storage </a:t>
            </a:r>
          </a:p>
          <a:p>
            <a:r>
              <a:rPr lang="en-US" dirty="0"/>
              <a:t>High Availability Storage</a:t>
            </a:r>
          </a:p>
        </p:txBody>
      </p:sp>
      <p:sp>
        <p:nvSpPr>
          <p:cNvPr id="30" name="Text Placeholder 6">
            <a:extLst>
              <a:ext uri="{FF2B5EF4-FFF2-40B4-BE49-F238E27FC236}">
                <a16:creationId xmlns:a16="http://schemas.microsoft.com/office/drawing/2014/main" id="{BDF121D6-5C36-D445-A74D-DC006AC8C451}"/>
              </a:ext>
            </a:extLst>
          </p:cNvPr>
          <p:cNvSpPr txBox="1">
            <a:spLocks/>
          </p:cNvSpPr>
          <p:nvPr/>
        </p:nvSpPr>
        <p:spPr>
          <a:xfrm>
            <a:off x="4381500" y="3733800"/>
            <a:ext cx="3429000" cy="1148007"/>
          </a:xfrm>
          <a:prstGeom prst="rect">
            <a:avLst/>
          </a:prstGeom>
        </p:spPr>
        <p:txBody>
          <a:bodyPr>
            <a:sp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r>
              <a:rPr lang="en-US" dirty="0"/>
              <a:t>Virtualization </a:t>
            </a:r>
          </a:p>
          <a:p>
            <a:r>
              <a:rPr lang="en-US" dirty="0"/>
              <a:t>Hybrid Virtualization</a:t>
            </a:r>
          </a:p>
          <a:p>
            <a:r>
              <a:rPr lang="en-US" dirty="0"/>
              <a:t>Hybrid Database</a:t>
            </a:r>
          </a:p>
        </p:txBody>
      </p:sp>
      <p:sp>
        <p:nvSpPr>
          <p:cNvPr id="31" name="Text Placeholder 8">
            <a:extLst>
              <a:ext uri="{FF2B5EF4-FFF2-40B4-BE49-F238E27FC236}">
                <a16:creationId xmlns:a16="http://schemas.microsoft.com/office/drawing/2014/main" id="{BC43D44D-643A-2842-B78D-6E3638581086}"/>
              </a:ext>
            </a:extLst>
          </p:cNvPr>
          <p:cNvSpPr txBox="1">
            <a:spLocks/>
          </p:cNvSpPr>
          <p:nvPr/>
        </p:nvSpPr>
        <p:spPr>
          <a:xfrm>
            <a:off x="8150384" y="3733800"/>
            <a:ext cx="3660616" cy="341632"/>
          </a:xfrm>
          <a:prstGeom prst="rect">
            <a:avLst/>
          </a:prstGeom>
        </p:spPr>
        <p:txBody>
          <a:bodyPr wrap="square">
            <a:sp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r>
              <a:rPr lang="en-US" dirty="0"/>
              <a:t>Small Office Deployment</a:t>
            </a:r>
            <a:endParaRPr lang="en-US" b="1" dirty="0"/>
          </a:p>
        </p:txBody>
      </p:sp>
      <p:pic>
        <p:nvPicPr>
          <p:cNvPr id="21" name="Picture 20">
            <a:extLst>
              <a:ext uri="{FF2B5EF4-FFF2-40B4-BE49-F238E27FC236}">
                <a16:creationId xmlns:a16="http://schemas.microsoft.com/office/drawing/2014/main" id="{9784667F-665B-7344-B291-65C1899351D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 t="-1" r="10379" b="-1"/>
          <a:stretch/>
        </p:blipFill>
        <p:spPr>
          <a:xfrm>
            <a:off x="5756275" y="2000519"/>
            <a:ext cx="1964332" cy="1463040"/>
          </a:xfrm>
          <a:prstGeom prst="rect">
            <a:avLst/>
          </a:prstGeom>
        </p:spPr>
      </p:pic>
    </p:spTree>
    <p:extLst>
      <p:ext uri="{BB962C8B-B14F-4D97-AF65-F5344CB8AC3E}">
        <p14:creationId xmlns:p14="http://schemas.microsoft.com/office/powerpoint/2010/main" val="15307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2856-FEED-A045-9E40-7F4E9653E4E2}"/>
              </a:ext>
            </a:extLst>
          </p:cNvPr>
          <p:cNvSpPr>
            <a:spLocks noGrp="1"/>
          </p:cNvSpPr>
          <p:nvPr>
            <p:ph type="title"/>
          </p:nvPr>
        </p:nvSpPr>
        <p:spPr/>
        <p:txBody>
          <a:bodyPr/>
          <a:lstStyle/>
          <a:p>
            <a:r>
              <a:rPr lang="en-US" dirty="0"/>
              <a:t>Start with complete, validated hardware and software stacks</a:t>
            </a:r>
          </a:p>
        </p:txBody>
      </p:sp>
      <p:sp>
        <p:nvSpPr>
          <p:cNvPr id="4" name="TextBox 3">
            <a:extLst>
              <a:ext uri="{FF2B5EF4-FFF2-40B4-BE49-F238E27FC236}">
                <a16:creationId xmlns:a16="http://schemas.microsoft.com/office/drawing/2014/main" id="{3F7C164B-E191-8840-851A-3EA385B6EBA6}"/>
              </a:ext>
            </a:extLst>
          </p:cNvPr>
          <p:cNvSpPr txBox="1"/>
          <p:nvPr/>
        </p:nvSpPr>
        <p:spPr>
          <a:xfrm>
            <a:off x="3389745" y="4904509"/>
            <a:ext cx="0" cy="0"/>
          </a:xfrm>
          <a:prstGeom prst="rect">
            <a:avLst/>
          </a:prstGeom>
          <a:noFill/>
        </p:spPr>
        <p:txBody>
          <a:bodyPr wrap="none" lIns="0" tIns="0" rIns="0" bIns="0" rtlCol="0">
            <a:noAutofit/>
          </a:bodyPr>
          <a:lstStyle/>
          <a:p>
            <a:pPr>
              <a:lnSpc>
                <a:spcPct val="90000"/>
              </a:lnSpc>
            </a:pPr>
            <a:endParaRPr lang="en-US" dirty="0"/>
          </a:p>
        </p:txBody>
      </p:sp>
      <p:sp>
        <p:nvSpPr>
          <p:cNvPr id="5" name="Rectangle 4">
            <a:extLst>
              <a:ext uri="{FF2B5EF4-FFF2-40B4-BE49-F238E27FC236}">
                <a16:creationId xmlns:a16="http://schemas.microsoft.com/office/drawing/2014/main" id="{E18BFE83-3542-9B4D-8718-E5159CF95206}"/>
              </a:ext>
            </a:extLst>
          </p:cNvPr>
          <p:cNvSpPr/>
          <p:nvPr/>
        </p:nvSpPr>
        <p:spPr bwMode="ltGray">
          <a:xfrm>
            <a:off x="612616" y="3985614"/>
            <a:ext cx="2305245" cy="1963082"/>
          </a:xfrm>
          <a:prstGeom prst="rect">
            <a:avLst/>
          </a:prstGeom>
          <a:solidFill>
            <a:schemeClr val="bg1"/>
          </a:solidFill>
          <a:ln w="28575" cap="sq">
            <a:solidFill>
              <a:srgbClr val="425563"/>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oAutofit/>
          </a:bodyPr>
          <a:lstStyle/>
          <a:p>
            <a:pPr>
              <a:lnSpc>
                <a:spcPct val="90000"/>
              </a:lnSpc>
              <a:spcBef>
                <a:spcPts val="1200"/>
              </a:spcBef>
              <a:buSzPct val="25000"/>
            </a:pPr>
            <a:r>
              <a:rPr lang="en-US" sz="1400" b="1" kern="0" dirty="0">
                <a:solidFill>
                  <a:schemeClr val="tx1"/>
                </a:solidFill>
                <a:ea typeface="Arial"/>
                <a:cs typeface="Arial"/>
                <a:sym typeface="Arial"/>
              </a:rPr>
              <a:t>Hardware</a:t>
            </a:r>
          </a:p>
        </p:txBody>
      </p:sp>
      <p:sp>
        <p:nvSpPr>
          <p:cNvPr id="6" name="Rectangle 5">
            <a:extLst>
              <a:ext uri="{FF2B5EF4-FFF2-40B4-BE49-F238E27FC236}">
                <a16:creationId xmlns:a16="http://schemas.microsoft.com/office/drawing/2014/main" id="{C9D6721D-A6B0-9E40-BD5D-68EC43CCF81F}"/>
              </a:ext>
            </a:extLst>
          </p:cNvPr>
          <p:cNvSpPr/>
          <p:nvPr/>
        </p:nvSpPr>
        <p:spPr bwMode="ltGray">
          <a:xfrm>
            <a:off x="612616" y="3301541"/>
            <a:ext cx="2305245" cy="594360"/>
          </a:xfrm>
          <a:prstGeom prst="rect">
            <a:avLst/>
          </a:prstGeom>
          <a:solidFill>
            <a:schemeClr val="bg1"/>
          </a:solidFill>
          <a:ln w="28575" cap="sq">
            <a:solidFill>
              <a:srgbClr val="425563"/>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oAutofit/>
          </a:bodyPr>
          <a:lstStyle/>
          <a:p>
            <a:pPr>
              <a:lnSpc>
                <a:spcPct val="90000"/>
              </a:lnSpc>
              <a:spcBef>
                <a:spcPts val="1200"/>
              </a:spcBef>
              <a:buSzPct val="25000"/>
            </a:pPr>
            <a:r>
              <a:rPr lang="en-US" sz="1400" b="1" kern="0" dirty="0">
                <a:solidFill>
                  <a:schemeClr val="tx1"/>
                </a:solidFill>
                <a:ea typeface="Arial"/>
                <a:cs typeface="Arial"/>
                <a:sym typeface="Arial"/>
              </a:rPr>
              <a:t>Hardware management</a:t>
            </a:r>
          </a:p>
        </p:txBody>
      </p:sp>
      <p:sp>
        <p:nvSpPr>
          <p:cNvPr id="7" name="Rectangle 6">
            <a:extLst>
              <a:ext uri="{FF2B5EF4-FFF2-40B4-BE49-F238E27FC236}">
                <a16:creationId xmlns:a16="http://schemas.microsoft.com/office/drawing/2014/main" id="{08E61787-CACC-984C-9CA0-EC1B3CA7057E}"/>
              </a:ext>
            </a:extLst>
          </p:cNvPr>
          <p:cNvSpPr/>
          <p:nvPr/>
        </p:nvSpPr>
        <p:spPr bwMode="ltGray">
          <a:xfrm>
            <a:off x="612616" y="2617468"/>
            <a:ext cx="2305245" cy="594360"/>
          </a:xfrm>
          <a:prstGeom prst="rect">
            <a:avLst/>
          </a:prstGeom>
          <a:solidFill>
            <a:schemeClr val="bg1"/>
          </a:solidFill>
          <a:ln w="28575" cap="sq">
            <a:solidFill>
              <a:srgbClr val="425563"/>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oAutofit/>
          </a:bodyPr>
          <a:lstStyle/>
          <a:p>
            <a:pPr>
              <a:lnSpc>
                <a:spcPct val="90000"/>
              </a:lnSpc>
              <a:spcBef>
                <a:spcPts val="1200"/>
              </a:spcBef>
              <a:buSzPct val="25000"/>
            </a:pPr>
            <a:r>
              <a:rPr lang="en-US" sz="1400" b="1" kern="0" dirty="0">
                <a:solidFill>
                  <a:schemeClr val="tx1"/>
                </a:solidFill>
                <a:ea typeface="Arial"/>
                <a:cs typeface="Arial"/>
                <a:sym typeface="Arial"/>
              </a:rPr>
              <a:t>Operating </a:t>
            </a:r>
            <a:br>
              <a:rPr lang="en-US" sz="1400" b="1" kern="0" dirty="0">
                <a:solidFill>
                  <a:schemeClr val="tx1"/>
                </a:solidFill>
                <a:ea typeface="Arial"/>
                <a:cs typeface="Arial"/>
                <a:sym typeface="Arial"/>
              </a:rPr>
            </a:br>
            <a:r>
              <a:rPr lang="en-US" sz="1400" b="1" kern="0" dirty="0">
                <a:solidFill>
                  <a:schemeClr val="tx1"/>
                </a:solidFill>
                <a:ea typeface="Arial"/>
                <a:cs typeface="Arial"/>
                <a:sym typeface="Arial"/>
              </a:rPr>
              <a:t>system (OS)</a:t>
            </a:r>
          </a:p>
        </p:txBody>
      </p:sp>
      <p:sp>
        <p:nvSpPr>
          <p:cNvPr id="8" name="Rectangle 7">
            <a:extLst>
              <a:ext uri="{FF2B5EF4-FFF2-40B4-BE49-F238E27FC236}">
                <a16:creationId xmlns:a16="http://schemas.microsoft.com/office/drawing/2014/main" id="{E9E52E0D-89C3-4040-ABDF-973D9E821F2A}"/>
              </a:ext>
            </a:extLst>
          </p:cNvPr>
          <p:cNvSpPr/>
          <p:nvPr/>
        </p:nvSpPr>
        <p:spPr bwMode="ltGray">
          <a:xfrm>
            <a:off x="612616" y="1931245"/>
            <a:ext cx="2305245" cy="594360"/>
          </a:xfrm>
          <a:prstGeom prst="rect">
            <a:avLst/>
          </a:prstGeom>
          <a:solidFill>
            <a:schemeClr val="bg1"/>
          </a:solidFill>
          <a:ln w="28575" cap="sq">
            <a:solidFill>
              <a:srgbClr val="425563"/>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oAutofit/>
          </a:bodyPr>
          <a:lstStyle/>
          <a:p>
            <a:pPr>
              <a:lnSpc>
                <a:spcPct val="90000"/>
              </a:lnSpc>
              <a:spcBef>
                <a:spcPts val="1200"/>
              </a:spcBef>
              <a:buSzPct val="25000"/>
            </a:pPr>
            <a:r>
              <a:rPr lang="en-US" sz="1400" b="1" kern="0" dirty="0">
                <a:solidFill>
                  <a:schemeClr val="tx1"/>
                </a:solidFill>
                <a:ea typeface="Arial"/>
                <a:cs typeface="Arial"/>
                <a:sym typeface="Arial"/>
              </a:rPr>
              <a:t>Hypervisor</a:t>
            </a:r>
          </a:p>
        </p:txBody>
      </p:sp>
      <p:sp>
        <p:nvSpPr>
          <p:cNvPr id="9" name="Rectangle 8">
            <a:extLst>
              <a:ext uri="{FF2B5EF4-FFF2-40B4-BE49-F238E27FC236}">
                <a16:creationId xmlns:a16="http://schemas.microsoft.com/office/drawing/2014/main" id="{67CB786B-5BBF-7644-AA53-4F360FA9A949}"/>
              </a:ext>
            </a:extLst>
          </p:cNvPr>
          <p:cNvSpPr/>
          <p:nvPr/>
        </p:nvSpPr>
        <p:spPr bwMode="ltGray">
          <a:xfrm>
            <a:off x="612616" y="1249763"/>
            <a:ext cx="2305245" cy="594360"/>
          </a:xfrm>
          <a:prstGeom prst="rect">
            <a:avLst/>
          </a:prstGeom>
          <a:solidFill>
            <a:schemeClr val="bg1"/>
          </a:solidFill>
          <a:ln w="28575" cap="sq">
            <a:solidFill>
              <a:srgbClr val="425563"/>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oAutofit/>
          </a:bodyPr>
          <a:lstStyle/>
          <a:p>
            <a:pPr>
              <a:lnSpc>
                <a:spcPct val="90000"/>
              </a:lnSpc>
              <a:spcBef>
                <a:spcPts val="1200"/>
              </a:spcBef>
              <a:buSzPct val="25000"/>
            </a:pPr>
            <a:r>
              <a:rPr lang="en-US" sz="1400" b="1" kern="0" dirty="0">
                <a:solidFill>
                  <a:schemeClr val="tx1"/>
                </a:solidFill>
                <a:ea typeface="Arial"/>
                <a:cs typeface="Arial"/>
                <a:sym typeface="Arial"/>
              </a:rPr>
              <a:t>Software-defined storage</a:t>
            </a:r>
          </a:p>
        </p:txBody>
      </p:sp>
      <p:grpSp>
        <p:nvGrpSpPr>
          <p:cNvPr id="10" name="Group 9">
            <a:extLst>
              <a:ext uri="{FF2B5EF4-FFF2-40B4-BE49-F238E27FC236}">
                <a16:creationId xmlns:a16="http://schemas.microsoft.com/office/drawing/2014/main" id="{B326E6E6-B911-FD4E-A1B2-A293842261D4}"/>
              </a:ext>
            </a:extLst>
          </p:cNvPr>
          <p:cNvGrpSpPr/>
          <p:nvPr/>
        </p:nvGrpSpPr>
        <p:grpSpPr>
          <a:xfrm>
            <a:off x="8033263" y="2105747"/>
            <a:ext cx="2178688" cy="245355"/>
            <a:chOff x="7690111" y="2168930"/>
            <a:chExt cx="2442949" cy="275115"/>
          </a:xfrm>
        </p:grpSpPr>
        <p:sp>
          <p:nvSpPr>
            <p:cNvPr id="11" name="TextBox 10">
              <a:extLst>
                <a:ext uri="{FF2B5EF4-FFF2-40B4-BE49-F238E27FC236}">
                  <a16:creationId xmlns:a16="http://schemas.microsoft.com/office/drawing/2014/main" id="{5FFA114D-249D-3247-9B87-2654366D5C85}"/>
                </a:ext>
              </a:extLst>
            </p:cNvPr>
            <p:cNvSpPr txBox="1"/>
            <p:nvPr/>
          </p:nvSpPr>
          <p:spPr>
            <a:xfrm>
              <a:off x="9220767" y="2168930"/>
              <a:ext cx="912293" cy="275115"/>
            </a:xfrm>
            <a:prstGeom prst="rect">
              <a:avLst/>
            </a:prstGeom>
            <a:noFill/>
          </p:spPr>
          <p:txBody>
            <a:bodyPr wrap="square" lIns="0" tIns="0" rIns="0" bIns="0" rtlCol="0" anchor="ctr">
              <a:noAutofit/>
            </a:bodyPr>
            <a:lstStyle/>
            <a:p>
              <a:pPr algn="ctr">
                <a:lnSpc>
                  <a:spcPct val="90000"/>
                </a:lnSpc>
              </a:pPr>
              <a:r>
                <a:rPr lang="en-US" sz="1600" dirty="0">
                  <a:solidFill>
                    <a:prstClr val="black">
                      <a:lumMod val="50000"/>
                      <a:lumOff val="50000"/>
                    </a:prstClr>
                  </a:solidFill>
                </a:rPr>
                <a:t>ESXi</a:t>
              </a:r>
              <a:r>
                <a:rPr lang="en-US" sz="2000" dirty="0">
                  <a:solidFill>
                    <a:prstClr val="black">
                      <a:lumMod val="50000"/>
                      <a:lumOff val="50000"/>
                    </a:prstClr>
                  </a:solidFill>
                </a:rPr>
                <a:t>™</a:t>
              </a:r>
              <a:endParaRPr lang="en-GB" sz="2000" dirty="0">
                <a:solidFill>
                  <a:prstClr val="black">
                    <a:lumMod val="50000"/>
                    <a:lumOff val="50000"/>
                  </a:prstClr>
                </a:solidFill>
              </a:endParaRPr>
            </a:p>
          </p:txBody>
        </p:sp>
        <p:pic>
          <p:nvPicPr>
            <p:cNvPr id="12" name="Picture 11">
              <a:extLst>
                <a:ext uri="{FF2B5EF4-FFF2-40B4-BE49-F238E27FC236}">
                  <a16:creationId xmlns:a16="http://schemas.microsoft.com/office/drawing/2014/main" id="{906DA834-E014-4249-8340-C9652293E61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690111" y="2180575"/>
              <a:ext cx="1472425" cy="251828"/>
            </a:xfrm>
            <a:prstGeom prst="rect">
              <a:avLst/>
            </a:prstGeom>
          </p:spPr>
        </p:pic>
      </p:grpSp>
      <p:pic>
        <p:nvPicPr>
          <p:cNvPr id="13" name="Picture 12">
            <a:extLst>
              <a:ext uri="{FF2B5EF4-FFF2-40B4-BE49-F238E27FC236}">
                <a16:creationId xmlns:a16="http://schemas.microsoft.com/office/drawing/2014/main" id="{88522DBD-867A-1646-A6CC-6F96248B79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14764" y="4160541"/>
            <a:ext cx="6898127" cy="1694276"/>
          </a:xfrm>
          <a:prstGeom prst="rect">
            <a:avLst/>
          </a:prstGeom>
        </p:spPr>
      </p:pic>
      <p:sp>
        <p:nvSpPr>
          <p:cNvPr id="14" name="TextBox 13">
            <a:extLst>
              <a:ext uri="{FF2B5EF4-FFF2-40B4-BE49-F238E27FC236}">
                <a16:creationId xmlns:a16="http://schemas.microsoft.com/office/drawing/2014/main" id="{09E02415-C8E6-ED48-A9E4-6C7368D43FE9}"/>
              </a:ext>
            </a:extLst>
          </p:cNvPr>
          <p:cNvSpPr txBox="1"/>
          <p:nvPr/>
        </p:nvSpPr>
        <p:spPr>
          <a:xfrm>
            <a:off x="3733799" y="1397405"/>
            <a:ext cx="3530029" cy="299077"/>
          </a:xfrm>
          <a:prstGeom prst="rect">
            <a:avLst/>
          </a:prstGeom>
          <a:noFill/>
        </p:spPr>
        <p:txBody>
          <a:bodyPr wrap="square" lIns="0" tIns="0" rIns="0" bIns="0" rtlCol="0" anchor="ctr">
            <a:noAutofit/>
          </a:bodyPr>
          <a:lstStyle/>
          <a:p>
            <a:pPr algn="ctr"/>
            <a:r>
              <a:rPr lang="en-US" sz="1400" b="1" dirty="0">
                <a:ea typeface="Microsoft JhengHei UI" panose="020B0604030504040204" pitchFamily="34" charset="-120"/>
              </a:rPr>
              <a:t>Microsoft Azure Stack HCI </a:t>
            </a:r>
          </a:p>
          <a:p>
            <a:pPr algn="ctr"/>
            <a:r>
              <a:rPr lang="en-US" sz="1400" b="1" dirty="0">
                <a:ea typeface="Microsoft JhengHei UI" panose="020B0604030504040204" pitchFamily="34" charset="-120"/>
              </a:rPr>
              <a:t>(Microsoft Storage Spaces Direct)</a:t>
            </a:r>
          </a:p>
        </p:txBody>
      </p:sp>
      <p:grpSp>
        <p:nvGrpSpPr>
          <p:cNvPr id="15" name="Group 14">
            <a:extLst>
              <a:ext uri="{FF2B5EF4-FFF2-40B4-BE49-F238E27FC236}">
                <a16:creationId xmlns:a16="http://schemas.microsoft.com/office/drawing/2014/main" id="{B265861A-9C8A-1845-81E3-482500C55350}"/>
              </a:ext>
            </a:extLst>
          </p:cNvPr>
          <p:cNvGrpSpPr/>
          <p:nvPr/>
        </p:nvGrpSpPr>
        <p:grpSpPr>
          <a:xfrm>
            <a:off x="8033263" y="1413893"/>
            <a:ext cx="2149854" cy="282589"/>
            <a:chOff x="7537711" y="1404557"/>
            <a:chExt cx="2410619" cy="316865"/>
          </a:xfrm>
        </p:grpSpPr>
        <p:sp>
          <p:nvSpPr>
            <p:cNvPr id="16" name="TextBox 15">
              <a:extLst>
                <a:ext uri="{FF2B5EF4-FFF2-40B4-BE49-F238E27FC236}">
                  <a16:creationId xmlns:a16="http://schemas.microsoft.com/office/drawing/2014/main" id="{05D27ECE-D9C7-CE49-B395-1E64A891F42C}"/>
                </a:ext>
              </a:extLst>
            </p:cNvPr>
            <p:cNvSpPr txBox="1"/>
            <p:nvPr/>
          </p:nvSpPr>
          <p:spPr>
            <a:xfrm>
              <a:off x="9036041" y="1404557"/>
              <a:ext cx="912289" cy="316865"/>
            </a:xfrm>
            <a:prstGeom prst="rect">
              <a:avLst/>
            </a:prstGeom>
            <a:noFill/>
          </p:spPr>
          <p:txBody>
            <a:bodyPr wrap="square" lIns="0" tIns="0" rIns="0" bIns="0" rtlCol="0" anchor="ctr">
              <a:noAutofit/>
            </a:bodyPr>
            <a:lstStyle/>
            <a:p>
              <a:pPr algn="ctr">
                <a:lnSpc>
                  <a:spcPct val="90000"/>
                </a:lnSpc>
              </a:pPr>
              <a:r>
                <a:rPr lang="en-US" sz="1600" dirty="0">
                  <a:solidFill>
                    <a:prstClr val="black">
                      <a:lumMod val="50000"/>
                      <a:lumOff val="50000"/>
                    </a:prstClr>
                  </a:solidFill>
                </a:rPr>
                <a:t>vSAN™</a:t>
              </a:r>
              <a:endParaRPr lang="en-GB" sz="2000" dirty="0">
                <a:solidFill>
                  <a:prstClr val="black">
                    <a:lumMod val="50000"/>
                    <a:lumOff val="50000"/>
                  </a:prstClr>
                </a:solidFill>
              </a:endParaRPr>
            </a:p>
          </p:txBody>
        </p:sp>
        <p:pic>
          <p:nvPicPr>
            <p:cNvPr id="17" name="Picture 16">
              <a:extLst>
                <a:ext uri="{FF2B5EF4-FFF2-40B4-BE49-F238E27FC236}">
                  <a16:creationId xmlns:a16="http://schemas.microsoft.com/office/drawing/2014/main" id="{DD47269C-62F9-6145-9D34-2BF716CEEBB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37711" y="1427833"/>
              <a:ext cx="1472425" cy="251828"/>
            </a:xfrm>
            <a:prstGeom prst="rect">
              <a:avLst/>
            </a:prstGeom>
          </p:spPr>
        </p:pic>
      </p:grpSp>
      <p:grpSp>
        <p:nvGrpSpPr>
          <p:cNvPr id="18" name="Group 17">
            <a:extLst>
              <a:ext uri="{FF2B5EF4-FFF2-40B4-BE49-F238E27FC236}">
                <a16:creationId xmlns:a16="http://schemas.microsoft.com/office/drawing/2014/main" id="{1B52ED07-508B-E34C-9E9E-60F8BBEB2322}"/>
              </a:ext>
            </a:extLst>
          </p:cNvPr>
          <p:cNvGrpSpPr/>
          <p:nvPr/>
        </p:nvGrpSpPr>
        <p:grpSpPr>
          <a:xfrm>
            <a:off x="7751007" y="3343706"/>
            <a:ext cx="2743200" cy="634020"/>
            <a:chOff x="7839156" y="3511741"/>
            <a:chExt cx="3861401" cy="892464"/>
          </a:xfrm>
        </p:grpSpPr>
        <p:sp>
          <p:nvSpPr>
            <p:cNvPr id="19" name="Rectangle 18">
              <a:extLst>
                <a:ext uri="{FF2B5EF4-FFF2-40B4-BE49-F238E27FC236}">
                  <a16:creationId xmlns:a16="http://schemas.microsoft.com/office/drawing/2014/main" id="{3DB9F78C-47DF-D543-97F4-EBCDE961C4FA}"/>
                </a:ext>
              </a:extLst>
            </p:cNvPr>
            <p:cNvSpPr/>
            <p:nvPr/>
          </p:nvSpPr>
          <p:spPr>
            <a:xfrm>
              <a:off x="7839156" y="3511741"/>
              <a:ext cx="3861401" cy="892464"/>
            </a:xfrm>
            <a:prstGeom prst="rect">
              <a:avLst/>
            </a:prstGeom>
          </p:spPr>
          <p:txBody>
            <a:bodyPr wrap="square">
              <a:spAutoFit/>
            </a:bodyPr>
            <a:lstStyle/>
            <a:p>
              <a:pPr algn="ctr">
                <a:lnSpc>
                  <a:spcPct val="90000"/>
                </a:lnSpc>
                <a:spcBef>
                  <a:spcPts val="1200"/>
                </a:spcBef>
              </a:pPr>
              <a:r>
                <a:rPr lang="en-US" sz="1400" b="1" dirty="0">
                  <a:ea typeface="Microsoft JhengHei UI" panose="020B0604030504040204" pitchFamily="34" charset="-120"/>
                </a:rPr>
                <a:t>Aruba Central</a:t>
              </a:r>
            </a:p>
            <a:p>
              <a:pPr algn="ctr">
                <a:lnSpc>
                  <a:spcPct val="90000"/>
                </a:lnSpc>
                <a:spcBef>
                  <a:spcPts val="1200"/>
                </a:spcBef>
              </a:pPr>
              <a:r>
                <a:rPr lang="en-US" sz="1400" b="1" dirty="0">
                  <a:ea typeface="Microsoft JhengHei UI" panose="020B0604030504040204" pitchFamily="34" charset="-120"/>
                </a:rPr>
                <a:t>Office Connect Mobile App</a:t>
              </a:r>
            </a:p>
          </p:txBody>
        </p:sp>
        <p:pic>
          <p:nvPicPr>
            <p:cNvPr id="20" name="Picture 19">
              <a:extLst>
                <a:ext uri="{FF2B5EF4-FFF2-40B4-BE49-F238E27FC236}">
                  <a16:creationId xmlns:a16="http://schemas.microsoft.com/office/drawing/2014/main" id="{D7584FAE-AABE-C847-B71F-E4C87D71713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069972" y="3896006"/>
              <a:ext cx="267130" cy="279369"/>
            </a:xfrm>
            <a:prstGeom prst="rect">
              <a:avLst/>
            </a:prstGeom>
          </p:spPr>
        </p:pic>
        <p:pic>
          <p:nvPicPr>
            <p:cNvPr id="21" name="Picture 2" descr="Image result for aruba central">
              <a:extLst>
                <a:ext uri="{FF2B5EF4-FFF2-40B4-BE49-F238E27FC236}">
                  <a16:creationId xmlns:a16="http://schemas.microsoft.com/office/drawing/2014/main" id="{37C44EDC-EDC9-694A-A30D-60525106AA1A}"/>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8613801" y="3555209"/>
              <a:ext cx="367244" cy="30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a:extLst>
              <a:ext uri="{FF2B5EF4-FFF2-40B4-BE49-F238E27FC236}">
                <a16:creationId xmlns:a16="http://schemas.microsoft.com/office/drawing/2014/main" id="{C2B89A70-17DA-294E-A2FD-6352B8943793}"/>
              </a:ext>
            </a:extLst>
          </p:cNvPr>
          <p:cNvGrpSpPr/>
          <p:nvPr/>
        </p:nvGrpSpPr>
        <p:grpSpPr>
          <a:xfrm>
            <a:off x="3733799" y="3398235"/>
            <a:ext cx="1980711" cy="388657"/>
            <a:chOff x="4413111" y="3619463"/>
            <a:chExt cx="2666482" cy="523220"/>
          </a:xfrm>
        </p:grpSpPr>
        <p:sp>
          <p:nvSpPr>
            <p:cNvPr id="23" name="Rectangle 22">
              <a:extLst>
                <a:ext uri="{FF2B5EF4-FFF2-40B4-BE49-F238E27FC236}">
                  <a16:creationId xmlns:a16="http://schemas.microsoft.com/office/drawing/2014/main" id="{64F5FAF6-2BD0-5C43-8A5E-F5CDEE613D90}"/>
                </a:ext>
              </a:extLst>
            </p:cNvPr>
            <p:cNvSpPr/>
            <p:nvPr/>
          </p:nvSpPr>
          <p:spPr>
            <a:xfrm>
              <a:off x="5036370" y="3700180"/>
              <a:ext cx="2043223" cy="385333"/>
            </a:xfrm>
            <a:prstGeom prst="rect">
              <a:avLst/>
            </a:prstGeom>
          </p:spPr>
          <p:txBody>
            <a:bodyPr wrap="square" anchor="ctr">
              <a:spAutoFit/>
            </a:bodyPr>
            <a:lstStyle/>
            <a:p>
              <a:pPr>
                <a:lnSpc>
                  <a:spcPct val="90000"/>
                </a:lnSpc>
                <a:spcBef>
                  <a:spcPts val="1200"/>
                </a:spcBef>
              </a:pPr>
              <a:r>
                <a:rPr lang="en-US" sz="1400" b="1" dirty="0">
                  <a:ea typeface="Microsoft JhengHei UI" panose="020B0604030504040204" pitchFamily="34" charset="-120"/>
                </a:rPr>
                <a:t>iLO Advanced</a:t>
              </a:r>
            </a:p>
          </p:txBody>
        </p:sp>
        <p:pic>
          <p:nvPicPr>
            <p:cNvPr id="24" name="Picture 1" descr="Image result for HPE ilo">
              <a:extLst>
                <a:ext uri="{FF2B5EF4-FFF2-40B4-BE49-F238E27FC236}">
                  <a16:creationId xmlns:a16="http://schemas.microsoft.com/office/drawing/2014/main" id="{AAF2B5FC-0C01-1540-A943-8B34636BC38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413111" y="3619463"/>
              <a:ext cx="6976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5" name="Straight Connector 24">
            <a:extLst>
              <a:ext uri="{FF2B5EF4-FFF2-40B4-BE49-F238E27FC236}">
                <a16:creationId xmlns:a16="http://schemas.microsoft.com/office/drawing/2014/main" id="{D2637B82-0F74-4846-A477-4BFEAA95DD4D}"/>
              </a:ext>
            </a:extLst>
          </p:cNvPr>
          <p:cNvCxnSpPr/>
          <p:nvPr/>
        </p:nvCxnSpPr>
        <p:spPr>
          <a:xfrm>
            <a:off x="3124200" y="1885219"/>
            <a:ext cx="845518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EE549FF-908F-7A4E-8DE7-E8D670CCB0C1}"/>
              </a:ext>
            </a:extLst>
          </p:cNvPr>
          <p:cNvCxnSpPr/>
          <p:nvPr/>
        </p:nvCxnSpPr>
        <p:spPr>
          <a:xfrm>
            <a:off x="3124200" y="2566098"/>
            <a:ext cx="845518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8F57A6-BA0D-2045-B088-B3A0BFFB79F2}"/>
              </a:ext>
            </a:extLst>
          </p:cNvPr>
          <p:cNvCxnSpPr/>
          <p:nvPr/>
        </p:nvCxnSpPr>
        <p:spPr>
          <a:xfrm>
            <a:off x="3124200" y="3260445"/>
            <a:ext cx="845518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27A2D0-E55D-2E4C-A9BF-837619F6CC0F}"/>
              </a:ext>
            </a:extLst>
          </p:cNvPr>
          <p:cNvCxnSpPr/>
          <p:nvPr/>
        </p:nvCxnSpPr>
        <p:spPr>
          <a:xfrm>
            <a:off x="3124200" y="3941324"/>
            <a:ext cx="8455184"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5F92CEF-46E8-C640-8C20-FE9E3508E18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819621" y="2610286"/>
            <a:ext cx="605972" cy="605972"/>
          </a:xfrm>
          <a:prstGeom prst="rect">
            <a:avLst/>
          </a:prstGeom>
        </p:spPr>
      </p:pic>
      <p:pic>
        <p:nvPicPr>
          <p:cNvPr id="39" name="Picture 38">
            <a:extLst>
              <a:ext uri="{FF2B5EF4-FFF2-40B4-BE49-F238E27FC236}">
                <a16:creationId xmlns:a16="http://schemas.microsoft.com/office/drawing/2014/main" id="{EA400D3C-DB3F-6F45-88AD-04AEEC1C3CA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67400" y="1960482"/>
            <a:ext cx="423871" cy="530352"/>
          </a:xfrm>
          <a:prstGeom prst="rect">
            <a:avLst/>
          </a:prstGeom>
        </p:spPr>
      </p:pic>
      <p:pic>
        <p:nvPicPr>
          <p:cNvPr id="42" name="Picture 41">
            <a:extLst>
              <a:ext uri="{FF2B5EF4-FFF2-40B4-BE49-F238E27FC236}">
                <a16:creationId xmlns:a16="http://schemas.microsoft.com/office/drawing/2014/main" id="{3F643E84-556E-B643-922B-F1D1C4D526D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7667" t="22078" r="7239" b="20862"/>
          <a:stretch/>
        </p:blipFill>
        <p:spPr>
          <a:xfrm>
            <a:off x="3733798" y="2661811"/>
            <a:ext cx="1418502" cy="502920"/>
          </a:xfrm>
          <a:prstGeom prst="rect">
            <a:avLst/>
          </a:prstGeom>
        </p:spPr>
      </p:pic>
      <p:pic>
        <p:nvPicPr>
          <p:cNvPr id="33" name="Picture 32">
            <a:extLst>
              <a:ext uri="{FF2B5EF4-FFF2-40B4-BE49-F238E27FC236}">
                <a16:creationId xmlns:a16="http://schemas.microsoft.com/office/drawing/2014/main" id="{26CEC1D4-873B-8B4D-AF20-69A2ABC6D2C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683379" y="1745569"/>
            <a:ext cx="1418502" cy="960178"/>
          </a:xfrm>
          <a:prstGeom prst="rect">
            <a:avLst/>
          </a:prstGeom>
        </p:spPr>
      </p:pic>
    </p:spTree>
    <p:extLst>
      <p:ext uri="{BB962C8B-B14F-4D97-AF65-F5344CB8AC3E}">
        <p14:creationId xmlns:p14="http://schemas.microsoft.com/office/powerpoint/2010/main" val="371325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9993-6CBF-544F-910D-9D8060CABD44}"/>
              </a:ext>
            </a:extLst>
          </p:cNvPr>
          <p:cNvSpPr>
            <a:spLocks noGrp="1"/>
          </p:cNvSpPr>
          <p:nvPr>
            <p:ph type="title"/>
          </p:nvPr>
        </p:nvSpPr>
        <p:spPr/>
        <p:txBody>
          <a:bodyPr/>
          <a:lstStyle/>
          <a:p>
            <a:r>
              <a:rPr lang="en-US" dirty="0"/>
              <a:t>HPE Small Business Solutions for Small Office Deployment</a:t>
            </a:r>
          </a:p>
        </p:txBody>
      </p:sp>
      <p:sp>
        <p:nvSpPr>
          <p:cNvPr id="3" name="Text Placeholder 2">
            <a:extLst>
              <a:ext uri="{FF2B5EF4-FFF2-40B4-BE49-F238E27FC236}">
                <a16:creationId xmlns:a16="http://schemas.microsoft.com/office/drawing/2014/main" id="{2B237656-9126-E648-BFC9-3FA29751AA0E}"/>
              </a:ext>
            </a:extLst>
          </p:cNvPr>
          <p:cNvSpPr>
            <a:spLocks noGrp="1"/>
          </p:cNvSpPr>
          <p:nvPr>
            <p:ph type="body" sz="quarter" idx="13"/>
          </p:nvPr>
        </p:nvSpPr>
        <p:spPr/>
        <p:txBody>
          <a:bodyPr/>
          <a:lstStyle/>
          <a:p>
            <a:r>
              <a:rPr lang="en-US" dirty="0"/>
              <a:t>Set up IT in a snap</a:t>
            </a:r>
          </a:p>
        </p:txBody>
      </p:sp>
      <p:sp>
        <p:nvSpPr>
          <p:cNvPr id="6" name="Isosceles Triangle 43">
            <a:extLst>
              <a:ext uri="{FF2B5EF4-FFF2-40B4-BE49-F238E27FC236}">
                <a16:creationId xmlns:a16="http://schemas.microsoft.com/office/drawing/2014/main" id="{7200F81B-18CE-2845-8169-B42363485CBC}"/>
              </a:ext>
            </a:extLst>
          </p:cNvPr>
          <p:cNvSpPr/>
          <p:nvPr/>
        </p:nvSpPr>
        <p:spPr bwMode="ltGray">
          <a:xfrm flipV="1">
            <a:off x="4095830" y="2049458"/>
            <a:ext cx="228600" cy="197069"/>
          </a:xfrm>
          <a:prstGeom prst="triangle">
            <a:avLst/>
          </a:prstGeom>
          <a:solidFill>
            <a:srgbClr val="00B08A"/>
          </a:solidFill>
          <a:ln w="19050">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7" name="Isosceles Triangle 24">
            <a:extLst>
              <a:ext uri="{FF2B5EF4-FFF2-40B4-BE49-F238E27FC236}">
                <a16:creationId xmlns:a16="http://schemas.microsoft.com/office/drawing/2014/main" id="{F5AB9974-CDD0-7B4D-AFD2-B5E68F515300}"/>
              </a:ext>
            </a:extLst>
          </p:cNvPr>
          <p:cNvSpPr/>
          <p:nvPr/>
        </p:nvSpPr>
        <p:spPr bwMode="ltGray">
          <a:xfrm flipV="1">
            <a:off x="7866222" y="2049458"/>
            <a:ext cx="228600" cy="197069"/>
          </a:xfrm>
          <a:prstGeom prst="triangle">
            <a:avLst/>
          </a:prstGeom>
          <a:solidFill>
            <a:srgbClr val="32DAC8"/>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 name="Text Placeholder 19">
            <a:extLst>
              <a:ext uri="{FF2B5EF4-FFF2-40B4-BE49-F238E27FC236}">
                <a16:creationId xmlns:a16="http://schemas.microsoft.com/office/drawing/2014/main" id="{C3921D13-81CD-C54C-B0C0-DA3C24C84CD9}"/>
              </a:ext>
            </a:extLst>
          </p:cNvPr>
          <p:cNvSpPr txBox="1">
            <a:spLocks/>
          </p:cNvSpPr>
          <p:nvPr/>
        </p:nvSpPr>
        <p:spPr>
          <a:xfrm>
            <a:off x="2495630" y="1421594"/>
            <a:ext cx="3429000" cy="615553"/>
          </a:xfrm>
          <a:prstGeom prst="rect">
            <a:avLst/>
          </a:prstGeom>
          <a:solidFill>
            <a:srgbClr val="00B08A"/>
          </a:solidFill>
          <a:ln w="28575" cap="sq">
            <a:solidFill>
              <a:srgbClr val="00B08A"/>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800" dirty="0">
                <a:solidFill>
                  <a:schemeClr val="bg1"/>
                </a:solidFill>
              </a:rPr>
              <a:t>First</a:t>
            </a:r>
            <a:r>
              <a:rPr lang="en-US" sz="1600" dirty="0">
                <a:solidFill>
                  <a:schemeClr val="bg1"/>
                </a:solidFill>
              </a:rPr>
              <a:t> </a:t>
            </a:r>
            <a:r>
              <a:rPr lang="en-US" sz="1800" dirty="0">
                <a:solidFill>
                  <a:schemeClr val="bg1"/>
                </a:solidFill>
              </a:rPr>
              <a:t>office</a:t>
            </a:r>
            <a:endParaRPr lang="en-US" sz="1600" dirty="0">
              <a:solidFill>
                <a:schemeClr val="bg1"/>
              </a:solidFill>
            </a:endParaRPr>
          </a:p>
        </p:txBody>
      </p:sp>
      <p:sp>
        <p:nvSpPr>
          <p:cNvPr id="10" name="Text Placeholder 19">
            <a:extLst>
              <a:ext uri="{FF2B5EF4-FFF2-40B4-BE49-F238E27FC236}">
                <a16:creationId xmlns:a16="http://schemas.microsoft.com/office/drawing/2014/main" id="{678821F7-C9C6-654F-B2AF-CA4CE889B018}"/>
              </a:ext>
            </a:extLst>
          </p:cNvPr>
          <p:cNvSpPr txBox="1">
            <a:spLocks/>
          </p:cNvSpPr>
          <p:nvPr/>
        </p:nvSpPr>
        <p:spPr>
          <a:xfrm>
            <a:off x="6266776" y="1421594"/>
            <a:ext cx="3429000" cy="627864"/>
          </a:xfrm>
          <a:prstGeom prst="rect">
            <a:avLst/>
          </a:prstGeom>
          <a:solidFill>
            <a:srgbClr val="32DAC8"/>
          </a:solidFill>
          <a:ln w="28575" cap="sq">
            <a:solidFill>
              <a:srgbClr val="32DAC8"/>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800" dirty="0">
                <a:solidFill>
                  <a:schemeClr val="bg1"/>
                </a:solidFill>
              </a:rPr>
              <a:t>With expanded storage</a:t>
            </a:r>
          </a:p>
        </p:txBody>
      </p:sp>
      <p:sp>
        <p:nvSpPr>
          <p:cNvPr id="12" name="Text Placeholder 9">
            <a:extLst>
              <a:ext uri="{FF2B5EF4-FFF2-40B4-BE49-F238E27FC236}">
                <a16:creationId xmlns:a16="http://schemas.microsoft.com/office/drawing/2014/main" id="{C3161AE4-BBF2-814A-99D6-C64DF362F862}"/>
              </a:ext>
            </a:extLst>
          </p:cNvPr>
          <p:cNvSpPr txBox="1">
            <a:spLocks/>
          </p:cNvSpPr>
          <p:nvPr/>
        </p:nvSpPr>
        <p:spPr>
          <a:xfrm>
            <a:off x="2495471" y="2028092"/>
            <a:ext cx="3429000" cy="2926080"/>
          </a:xfrm>
          <a:prstGeom prst="rect">
            <a:avLst/>
          </a:prstGeom>
          <a:ln w="28575" cap="sq">
            <a:solidFill>
              <a:srgbClr val="00B08A"/>
            </a:solidFill>
            <a:miter lim="800000"/>
          </a:ln>
        </p:spPr>
        <p:txBody>
          <a:bodyPr tIns="36576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buNone/>
            </a:pPr>
            <a:r>
              <a:rPr lang="en-US" sz="1600" dirty="0"/>
              <a:t>1–25 employees </a:t>
            </a:r>
            <a:br>
              <a:rPr lang="en-US" sz="1600" dirty="0"/>
            </a:br>
            <a:r>
              <a:rPr lang="en-US" sz="1400" dirty="0"/>
              <a:t>(2 client devices per employee)</a:t>
            </a:r>
            <a:br>
              <a:rPr lang="en-US" sz="1400" dirty="0"/>
            </a:br>
            <a:endParaRPr lang="en-US" sz="1400" dirty="0"/>
          </a:p>
          <a:p>
            <a:pPr marL="0" indent="0" algn="ctr">
              <a:buNone/>
            </a:pPr>
            <a:r>
              <a:rPr lang="en-US" sz="1600" dirty="0"/>
              <a:t>HPE ProLiant ML30 Gen10</a:t>
            </a:r>
            <a:br>
              <a:rPr lang="en-US" sz="1600" dirty="0"/>
            </a:br>
            <a:r>
              <a:rPr lang="en-US" sz="1600" dirty="0"/>
              <a:t>HPE OfficeConnect 1920s</a:t>
            </a:r>
            <a:br>
              <a:rPr lang="en-US" sz="1600" dirty="0"/>
            </a:br>
            <a:r>
              <a:rPr lang="en-US" sz="1600" dirty="0"/>
              <a:t>2 x HPE OfficeConnect OC20</a:t>
            </a:r>
          </a:p>
          <a:p>
            <a:pPr marL="0" indent="0" algn="ctr">
              <a:buNone/>
            </a:pPr>
            <a:endParaRPr lang="en-US" sz="1600" dirty="0"/>
          </a:p>
          <a:p>
            <a:pPr marL="0" indent="0" algn="ctr">
              <a:buNone/>
            </a:pPr>
            <a:endParaRPr lang="en-US" sz="1600" dirty="0"/>
          </a:p>
        </p:txBody>
      </p:sp>
      <p:sp>
        <p:nvSpPr>
          <p:cNvPr id="13" name="Text Placeholder 10">
            <a:extLst>
              <a:ext uri="{FF2B5EF4-FFF2-40B4-BE49-F238E27FC236}">
                <a16:creationId xmlns:a16="http://schemas.microsoft.com/office/drawing/2014/main" id="{9E54E4F0-3897-9948-981D-0EE331945C1C}"/>
              </a:ext>
            </a:extLst>
          </p:cNvPr>
          <p:cNvSpPr txBox="1">
            <a:spLocks/>
          </p:cNvSpPr>
          <p:nvPr/>
        </p:nvSpPr>
        <p:spPr>
          <a:xfrm>
            <a:off x="6266776" y="2028092"/>
            <a:ext cx="3429000" cy="2926080"/>
          </a:xfrm>
          <a:prstGeom prst="rect">
            <a:avLst/>
          </a:prstGeom>
          <a:ln w="28575" cap="sq">
            <a:solidFill>
              <a:srgbClr val="32DAC8"/>
            </a:solidFill>
            <a:miter lim="800000"/>
          </a:ln>
        </p:spPr>
        <p:txBody>
          <a:bodyPr tIns="36576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buNone/>
            </a:pPr>
            <a:r>
              <a:rPr lang="en-US" sz="1600" dirty="0"/>
              <a:t>1–100 employees </a:t>
            </a:r>
            <a:br>
              <a:rPr lang="en-US" sz="1600" dirty="0"/>
            </a:br>
            <a:r>
              <a:rPr lang="en-US" sz="1400" dirty="0"/>
              <a:t>(2 client devices per employee)</a:t>
            </a:r>
            <a:br>
              <a:rPr lang="en-US" sz="1600" dirty="0"/>
            </a:br>
            <a:endParaRPr lang="en-US" sz="1600" dirty="0"/>
          </a:p>
          <a:p>
            <a:pPr marL="0" indent="0" algn="ctr">
              <a:buNone/>
            </a:pPr>
            <a:r>
              <a:rPr lang="en-US" sz="1600" dirty="0"/>
              <a:t>HPE ProLiant DL20 Gen10</a:t>
            </a:r>
            <a:br>
              <a:rPr lang="en-US" sz="1600" dirty="0"/>
            </a:br>
            <a:r>
              <a:rPr lang="en-US" sz="1600" dirty="0"/>
              <a:t>HPE StoreEasy 1660</a:t>
            </a:r>
            <a:br>
              <a:rPr lang="en-US" sz="1600" dirty="0"/>
            </a:br>
            <a:r>
              <a:rPr lang="en-US" sz="1600" dirty="0"/>
              <a:t>2 x Aruba 2530</a:t>
            </a:r>
            <a:br>
              <a:rPr lang="en-US" sz="1600" dirty="0"/>
            </a:br>
            <a:r>
              <a:rPr lang="en-US" sz="1600" dirty="0"/>
              <a:t>5 x Aruba iAP 303</a:t>
            </a:r>
          </a:p>
          <a:p>
            <a:pPr marL="0" indent="0" algn="ctr">
              <a:buNone/>
            </a:pPr>
            <a:endParaRPr lang="en-US" sz="1600" dirty="0"/>
          </a:p>
          <a:p>
            <a:pPr marL="0" indent="0" algn="ctr">
              <a:buNone/>
            </a:pPr>
            <a:endParaRPr lang="en-US" sz="1600" dirty="0"/>
          </a:p>
        </p:txBody>
      </p:sp>
      <p:sp>
        <p:nvSpPr>
          <p:cNvPr id="36" name="TextBox 35">
            <a:extLst>
              <a:ext uri="{FF2B5EF4-FFF2-40B4-BE49-F238E27FC236}">
                <a16:creationId xmlns:a16="http://schemas.microsoft.com/office/drawing/2014/main" id="{FD6BA289-44B8-5E48-886A-96A29F07EB87}"/>
              </a:ext>
            </a:extLst>
          </p:cNvPr>
          <p:cNvSpPr txBox="1"/>
          <p:nvPr/>
        </p:nvSpPr>
        <p:spPr>
          <a:xfrm>
            <a:off x="3264493" y="6528987"/>
            <a:ext cx="0" cy="0"/>
          </a:xfrm>
          <a:prstGeom prst="rect">
            <a:avLst/>
          </a:prstGeom>
          <a:noFill/>
        </p:spPr>
        <p:txBody>
          <a:bodyPr wrap="none" lIns="0" tIns="0" rIns="0" bIns="0" rtlCol="0">
            <a:noAutofit/>
          </a:bodyPr>
          <a:lstStyle/>
          <a:p>
            <a:pPr>
              <a:lnSpc>
                <a:spcPct val="90000"/>
              </a:lnSpc>
            </a:pPr>
            <a:endParaRPr lang="en-US" dirty="0"/>
          </a:p>
        </p:txBody>
      </p:sp>
      <p:pic>
        <p:nvPicPr>
          <p:cNvPr id="18" name="Picture 17">
            <a:extLst>
              <a:ext uri="{FF2B5EF4-FFF2-40B4-BE49-F238E27FC236}">
                <a16:creationId xmlns:a16="http://schemas.microsoft.com/office/drawing/2014/main" id="{831452C2-822C-804D-A940-9A144F1E61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21216" y="4033520"/>
            <a:ext cx="1720120" cy="1061314"/>
          </a:xfrm>
          <a:prstGeom prst="rect">
            <a:avLst/>
          </a:prstGeom>
        </p:spPr>
      </p:pic>
      <p:pic>
        <p:nvPicPr>
          <p:cNvPr id="19" name="Picture 18">
            <a:extLst>
              <a:ext uri="{FF2B5EF4-FFF2-40B4-BE49-F238E27FC236}">
                <a16:creationId xmlns:a16="http://schemas.microsoft.com/office/drawing/2014/main" id="{65DDB361-4D4A-B84B-ABB5-39FF4F60AC2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76023" y="3986347"/>
            <a:ext cx="1467896" cy="917925"/>
          </a:xfrm>
          <a:prstGeom prst="rect">
            <a:avLst/>
          </a:prstGeom>
        </p:spPr>
      </p:pic>
      <p:sp>
        <p:nvSpPr>
          <p:cNvPr id="24" name="Content Placeholder 2">
            <a:extLst>
              <a:ext uri="{FF2B5EF4-FFF2-40B4-BE49-F238E27FC236}">
                <a16:creationId xmlns:a16="http://schemas.microsoft.com/office/drawing/2014/main" id="{0FE7EEC5-7EC9-BC42-A9CC-C256544EFEF2}"/>
              </a:ext>
            </a:extLst>
          </p:cNvPr>
          <p:cNvSpPr txBox="1">
            <a:spLocks/>
          </p:cNvSpPr>
          <p:nvPr/>
        </p:nvSpPr>
        <p:spPr>
          <a:xfrm>
            <a:off x="609440" y="5120045"/>
            <a:ext cx="10972959" cy="738664"/>
          </a:xfrm>
          <a:prstGeom prst="rect">
            <a:avLst/>
          </a:prstGeom>
          <a:solidFill>
            <a:srgbClr val="808285"/>
          </a:solidFill>
          <a:ln w="28575" cap="sq">
            <a:solidFill>
              <a:srgbClr val="808285"/>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dirty="0">
                <a:solidFill>
                  <a:schemeClr val="bg1"/>
                </a:solidFill>
              </a:rPr>
              <a:t>Configured, tested, and validated with HPE Pointnext Foundation </a:t>
            </a:r>
            <a:br>
              <a:rPr lang="en-US" dirty="0">
                <a:solidFill>
                  <a:schemeClr val="bg1"/>
                </a:solidFill>
              </a:rPr>
            </a:br>
            <a:r>
              <a:rPr lang="en-US" dirty="0">
                <a:solidFill>
                  <a:schemeClr val="bg1"/>
                </a:solidFill>
              </a:rPr>
              <a:t>Care support and flexible payment options from HPE Financial Services</a:t>
            </a:r>
          </a:p>
        </p:txBody>
      </p:sp>
    </p:spTree>
    <p:extLst>
      <p:ext uri="{BB962C8B-B14F-4D97-AF65-F5344CB8AC3E}">
        <p14:creationId xmlns:p14="http://schemas.microsoft.com/office/powerpoint/2010/main" val="334390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77B789F7-263F-46CB-B780-342595C4BC18}"/>
              </a:ext>
            </a:extLst>
          </p:cNvPr>
          <p:cNvSpPr>
            <a:spLocks noGrp="1"/>
          </p:cNvSpPr>
          <p:nvPr>
            <p:ph type="title"/>
          </p:nvPr>
        </p:nvSpPr>
        <p:spPr>
          <a:xfrm>
            <a:off x="609441" y="329483"/>
            <a:ext cx="10969943" cy="411480"/>
          </a:xfrm>
        </p:spPr>
        <p:txBody>
          <a:bodyPr/>
          <a:lstStyle/>
          <a:p>
            <a:r>
              <a:rPr lang="en-US" dirty="0"/>
              <a:t>HPE Small Business Solutions for Virtualization</a:t>
            </a:r>
          </a:p>
        </p:txBody>
      </p:sp>
      <p:sp>
        <p:nvSpPr>
          <p:cNvPr id="21" name="Text Placeholder 2">
            <a:extLst>
              <a:ext uri="{FF2B5EF4-FFF2-40B4-BE49-F238E27FC236}">
                <a16:creationId xmlns:a16="http://schemas.microsoft.com/office/drawing/2014/main" id="{1DBB6DAA-954C-4148-A0BB-F9A922715AA6}"/>
              </a:ext>
            </a:extLst>
          </p:cNvPr>
          <p:cNvSpPr>
            <a:spLocks noGrp="1"/>
          </p:cNvSpPr>
          <p:nvPr>
            <p:ph type="body" sz="quarter" idx="13"/>
          </p:nvPr>
        </p:nvSpPr>
        <p:spPr>
          <a:xfrm>
            <a:off x="609440" y="742515"/>
            <a:ext cx="10969943" cy="381000"/>
          </a:xfrm>
        </p:spPr>
        <p:txBody>
          <a:bodyPr/>
          <a:lstStyle/>
          <a:p>
            <a:r>
              <a:rPr lang="en-US" dirty="0"/>
              <a:t>Run more applications efficiently</a:t>
            </a:r>
          </a:p>
        </p:txBody>
      </p:sp>
      <p:sp>
        <p:nvSpPr>
          <p:cNvPr id="22" name="Content Placeholder 7">
            <a:extLst>
              <a:ext uri="{FF2B5EF4-FFF2-40B4-BE49-F238E27FC236}">
                <a16:creationId xmlns:a16="http://schemas.microsoft.com/office/drawing/2014/main" id="{F30C7CCD-CA48-4E8F-B98D-B39EF184116B}"/>
              </a:ext>
            </a:extLst>
          </p:cNvPr>
          <p:cNvSpPr txBox="1">
            <a:spLocks/>
          </p:cNvSpPr>
          <p:nvPr/>
        </p:nvSpPr>
        <p:spPr>
          <a:xfrm>
            <a:off x="609600" y="1524000"/>
            <a:ext cx="4724400" cy="3013133"/>
          </a:xfrm>
          <a:prstGeom prst="rect">
            <a:avLst/>
          </a:prstGeom>
        </p:spPr>
        <p:txBody>
          <a:bodyPr>
            <a:spAutoFit/>
          </a:bodyP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r>
              <a:rPr lang="en-US"/>
              <a:t>Dramatically increase server utilization</a:t>
            </a:r>
          </a:p>
          <a:p>
            <a:r>
              <a:rPr lang="en-US"/>
              <a:t>Quickly add applications and resources</a:t>
            </a:r>
          </a:p>
          <a:p>
            <a:r>
              <a:rPr lang="en-US"/>
              <a:t>Ensure data and application availability </a:t>
            </a:r>
          </a:p>
          <a:p>
            <a:r>
              <a:rPr lang="en-US"/>
              <a:t>HPE ProLiant Gen10 300, 100, 10 series servers, 1–8 VMs</a:t>
            </a:r>
          </a:p>
          <a:p>
            <a:r>
              <a:rPr lang="en-US"/>
              <a:t>Running either Microsoft Hyper-V</a:t>
            </a:r>
            <a:r>
              <a:rPr lang="en-US" baseline="30000"/>
              <a:t>® </a:t>
            </a:r>
            <a:r>
              <a:rPr lang="en-US"/>
              <a:t>or VMware</a:t>
            </a:r>
            <a:r>
              <a:rPr lang="en-US" baseline="30000"/>
              <a:t>®</a:t>
            </a:r>
            <a:r>
              <a:rPr lang="en-US"/>
              <a:t> ESXi™</a:t>
            </a:r>
          </a:p>
          <a:p>
            <a:r>
              <a:rPr lang="en-US"/>
              <a:t>Veeam</a:t>
            </a:r>
            <a:r>
              <a:rPr lang="en-US" baseline="30000"/>
              <a:t>®</a:t>
            </a:r>
            <a:r>
              <a:rPr lang="en-US"/>
              <a:t> Enterprise Backup &amp; Replication™ (optional)</a:t>
            </a:r>
            <a:endParaRPr lang="en-US" dirty="0"/>
          </a:p>
        </p:txBody>
      </p:sp>
      <p:sp>
        <p:nvSpPr>
          <p:cNvPr id="23" name="TextBox 22">
            <a:extLst>
              <a:ext uri="{FF2B5EF4-FFF2-40B4-BE49-F238E27FC236}">
                <a16:creationId xmlns:a16="http://schemas.microsoft.com/office/drawing/2014/main" id="{93BCB363-B4B4-428A-B7ED-F774FC086F0B}"/>
              </a:ext>
            </a:extLst>
          </p:cNvPr>
          <p:cNvSpPr txBox="1"/>
          <p:nvPr/>
        </p:nvSpPr>
        <p:spPr>
          <a:xfrm>
            <a:off x="3264493" y="6528987"/>
            <a:ext cx="0" cy="0"/>
          </a:xfrm>
          <a:prstGeom prst="rect">
            <a:avLst/>
          </a:prstGeom>
          <a:noFill/>
        </p:spPr>
        <p:txBody>
          <a:bodyPr wrap="none" lIns="0" tIns="0" rIns="0" bIns="0" rtlCol="0">
            <a:noAutofit/>
          </a:bodyPr>
          <a:lstStyle/>
          <a:p>
            <a:pPr>
              <a:lnSpc>
                <a:spcPct val="90000"/>
              </a:lnSpc>
            </a:pPr>
            <a:endParaRPr lang="en-US" dirty="0"/>
          </a:p>
        </p:txBody>
      </p:sp>
      <p:pic>
        <p:nvPicPr>
          <p:cNvPr id="25" name="Picture 24">
            <a:extLst>
              <a:ext uri="{FF2B5EF4-FFF2-40B4-BE49-F238E27FC236}">
                <a16:creationId xmlns:a16="http://schemas.microsoft.com/office/drawing/2014/main" id="{6141EF71-B196-4D87-8F62-15BD336881E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4670"/>
          <a:stretch/>
        </p:blipFill>
        <p:spPr>
          <a:xfrm>
            <a:off x="6096000" y="1531589"/>
            <a:ext cx="5486400" cy="2659411"/>
          </a:xfrm>
          <a:prstGeom prst="rect">
            <a:avLst/>
          </a:prstGeom>
          <a:ln w="28575" cap="sq">
            <a:solidFill>
              <a:schemeClr val="accent6"/>
            </a:solidFill>
            <a:miter lim="800000"/>
          </a:ln>
        </p:spPr>
      </p:pic>
      <p:grpSp>
        <p:nvGrpSpPr>
          <p:cNvPr id="26" name="Group 25">
            <a:extLst>
              <a:ext uri="{FF2B5EF4-FFF2-40B4-BE49-F238E27FC236}">
                <a16:creationId xmlns:a16="http://schemas.microsoft.com/office/drawing/2014/main" id="{3EF3B234-31E1-4C4A-B851-0F1A1F972289}"/>
              </a:ext>
            </a:extLst>
          </p:cNvPr>
          <p:cNvGrpSpPr/>
          <p:nvPr/>
        </p:nvGrpSpPr>
        <p:grpSpPr>
          <a:xfrm>
            <a:off x="6096000" y="4419600"/>
            <a:ext cx="5483383" cy="479899"/>
            <a:chOff x="6096000" y="4480902"/>
            <a:chExt cx="5483383" cy="479899"/>
          </a:xfrm>
        </p:grpSpPr>
        <p:pic>
          <p:nvPicPr>
            <p:cNvPr id="27" name="Picture 26">
              <a:extLst>
                <a:ext uri="{FF2B5EF4-FFF2-40B4-BE49-F238E27FC236}">
                  <a16:creationId xmlns:a16="http://schemas.microsoft.com/office/drawing/2014/main" id="{07A2E617-F394-4FF8-A7DC-47BD9C95A5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973290" y="4480902"/>
              <a:ext cx="1606093" cy="238404"/>
            </a:xfrm>
            <a:prstGeom prst="rect">
              <a:avLst/>
            </a:prstGeom>
          </p:spPr>
        </p:pic>
        <p:pic>
          <p:nvPicPr>
            <p:cNvPr id="28" name="Picture 27">
              <a:extLst>
                <a:ext uri="{FF2B5EF4-FFF2-40B4-BE49-F238E27FC236}">
                  <a16:creationId xmlns:a16="http://schemas.microsoft.com/office/drawing/2014/main" id="{0AEAE343-02BC-4B08-BFA5-D5D5AF1D3B5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5070" y="4480902"/>
              <a:ext cx="1541221" cy="271105"/>
            </a:xfrm>
            <a:prstGeom prst="rect">
              <a:avLst/>
            </a:prstGeom>
          </p:spPr>
        </p:pic>
        <p:pic>
          <p:nvPicPr>
            <p:cNvPr id="29" name="Picture 28">
              <a:extLst>
                <a:ext uri="{FF2B5EF4-FFF2-40B4-BE49-F238E27FC236}">
                  <a16:creationId xmlns:a16="http://schemas.microsoft.com/office/drawing/2014/main" id="{A71070C5-98C1-4F4B-9660-76E7032E503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418" t="24796" b="8392"/>
            <a:stretch/>
          </p:blipFill>
          <p:spPr>
            <a:xfrm>
              <a:off x="6096000" y="4480902"/>
              <a:ext cx="1043709" cy="479899"/>
            </a:xfrm>
            <a:prstGeom prst="rect">
              <a:avLst/>
            </a:prstGeom>
          </p:spPr>
        </p:pic>
      </p:grpSp>
      <p:sp>
        <p:nvSpPr>
          <p:cNvPr id="30" name="TextBox 29">
            <a:extLst>
              <a:ext uri="{FF2B5EF4-FFF2-40B4-BE49-F238E27FC236}">
                <a16:creationId xmlns:a16="http://schemas.microsoft.com/office/drawing/2014/main" id="{E1578BE9-83E0-48EF-8149-4D501E97B2F5}"/>
              </a:ext>
            </a:extLst>
          </p:cNvPr>
          <p:cNvSpPr txBox="1"/>
          <p:nvPr/>
        </p:nvSpPr>
        <p:spPr>
          <a:xfrm>
            <a:off x="12421274" y="1982549"/>
            <a:ext cx="0" cy="0"/>
          </a:xfrm>
          <a:prstGeom prst="rect">
            <a:avLst/>
          </a:prstGeom>
          <a:noFill/>
        </p:spPr>
        <p:txBody>
          <a:bodyPr wrap="none" lIns="0" tIns="0" rIns="0" bIns="0" rtlCol="0">
            <a:noAutofit/>
          </a:bodyPr>
          <a:lstStyle/>
          <a:p>
            <a:pPr>
              <a:lnSpc>
                <a:spcPct val="90000"/>
              </a:lnSpc>
            </a:pPr>
            <a:endParaRPr lang="en-US" dirty="0"/>
          </a:p>
        </p:txBody>
      </p:sp>
      <p:sp>
        <p:nvSpPr>
          <p:cNvPr id="31" name="TextBox 30">
            <a:extLst>
              <a:ext uri="{FF2B5EF4-FFF2-40B4-BE49-F238E27FC236}">
                <a16:creationId xmlns:a16="http://schemas.microsoft.com/office/drawing/2014/main" id="{7F01BCEF-4ACB-4309-933D-662EE406B95B}"/>
              </a:ext>
            </a:extLst>
          </p:cNvPr>
          <p:cNvSpPr txBox="1"/>
          <p:nvPr/>
        </p:nvSpPr>
        <p:spPr>
          <a:xfrm rot="2081858">
            <a:off x="11564045" y="140806"/>
            <a:ext cx="533400" cy="369865"/>
          </a:xfrm>
          <a:prstGeom prst="rect">
            <a:avLst/>
          </a:prstGeom>
          <a:noFill/>
        </p:spPr>
        <p:txBody>
          <a:bodyPr wrap="none" lIns="0" tIns="0" rIns="0" bIns="0" rtlCol="0" anchor="ctr">
            <a:noAutofit/>
          </a:bodyPr>
          <a:lstStyle/>
          <a:p>
            <a:pPr algn="ctr">
              <a:lnSpc>
                <a:spcPct val="90000"/>
              </a:lnSpc>
            </a:pPr>
            <a:r>
              <a:rPr lang="en-US" sz="1200" b="1" dirty="0">
                <a:solidFill>
                  <a:schemeClr val="bg1"/>
                </a:solidFill>
              </a:rPr>
              <a:t>UPDATED</a:t>
            </a:r>
          </a:p>
        </p:txBody>
      </p:sp>
      <p:grpSp>
        <p:nvGrpSpPr>
          <p:cNvPr id="32" name="Group 31">
            <a:extLst>
              <a:ext uri="{FF2B5EF4-FFF2-40B4-BE49-F238E27FC236}">
                <a16:creationId xmlns:a16="http://schemas.microsoft.com/office/drawing/2014/main" id="{9C6B64E2-6D3A-4CD1-9DC3-DE3B18A22286}"/>
              </a:ext>
            </a:extLst>
          </p:cNvPr>
          <p:cNvGrpSpPr/>
          <p:nvPr/>
        </p:nvGrpSpPr>
        <p:grpSpPr>
          <a:xfrm>
            <a:off x="609440" y="5043100"/>
            <a:ext cx="10972960" cy="769442"/>
            <a:chOff x="609440" y="5265747"/>
            <a:chExt cx="10972960" cy="769442"/>
          </a:xfrm>
        </p:grpSpPr>
        <p:sp>
          <p:nvSpPr>
            <p:cNvPr id="33" name="Content Placeholder 2">
              <a:extLst>
                <a:ext uri="{FF2B5EF4-FFF2-40B4-BE49-F238E27FC236}">
                  <a16:creationId xmlns:a16="http://schemas.microsoft.com/office/drawing/2014/main" id="{85512A8F-75CC-4694-B1DD-2BBD2E5DBCF2}"/>
                </a:ext>
              </a:extLst>
            </p:cNvPr>
            <p:cNvSpPr txBox="1">
              <a:spLocks/>
            </p:cNvSpPr>
            <p:nvPr/>
          </p:nvSpPr>
          <p:spPr>
            <a:xfrm>
              <a:off x="609440" y="5635079"/>
              <a:ext cx="10972960" cy="400110"/>
            </a:xfrm>
            <a:prstGeom prst="rect">
              <a:avLst/>
            </a:prstGeom>
            <a:solidFill>
              <a:srgbClr val="808285"/>
            </a:solidFill>
            <a:ln w="28575" cap="sq">
              <a:solidFill>
                <a:srgbClr val="808285"/>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sz="1400" dirty="0">
                  <a:solidFill>
                    <a:schemeClr val="bg1"/>
                  </a:solidFill>
                </a:rPr>
                <a:t>Configured, tested, and validated with HPE Pointnext Foundation Care support and flexible payment options from HPE Financial Services</a:t>
              </a:r>
            </a:p>
          </p:txBody>
        </p:sp>
        <p:sp>
          <p:nvSpPr>
            <p:cNvPr id="34" name="Content Placeholder 2">
              <a:extLst>
                <a:ext uri="{FF2B5EF4-FFF2-40B4-BE49-F238E27FC236}">
                  <a16:creationId xmlns:a16="http://schemas.microsoft.com/office/drawing/2014/main" id="{4795FA18-41BB-465A-8143-4547731EA602}"/>
                </a:ext>
              </a:extLst>
            </p:cNvPr>
            <p:cNvSpPr txBox="1">
              <a:spLocks/>
            </p:cNvSpPr>
            <p:nvPr/>
          </p:nvSpPr>
          <p:spPr>
            <a:xfrm>
              <a:off x="609600" y="5265747"/>
              <a:ext cx="10972800" cy="400110"/>
            </a:xfrm>
            <a:prstGeom prst="rect">
              <a:avLst/>
            </a:prstGeom>
            <a:solidFill>
              <a:srgbClr val="00B08A"/>
            </a:solidFill>
            <a:ln w="28575" cap="sq">
              <a:solidFill>
                <a:srgbClr val="00B08A"/>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sz="1400" dirty="0">
                  <a:solidFill>
                    <a:schemeClr val="bg1"/>
                  </a:solidFill>
                </a:rPr>
                <a:t>Hybrid Cloud ready: </a:t>
              </a:r>
              <a:r>
                <a:rPr lang="en-US" sz="1400" b="0" dirty="0">
                  <a:solidFill>
                    <a:schemeClr val="bg1"/>
                  </a:solidFill>
                </a:rPr>
                <a:t>Colocation/data center and Microsoft Azure</a:t>
              </a:r>
            </a:p>
          </p:txBody>
        </p:sp>
      </p:grpSp>
    </p:spTree>
    <p:extLst>
      <p:ext uri="{BB962C8B-B14F-4D97-AF65-F5344CB8AC3E}">
        <p14:creationId xmlns:p14="http://schemas.microsoft.com/office/powerpoint/2010/main" val="2138106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E8783B5F-7222-4D26-93C5-621549CC507D}"/>
              </a:ext>
            </a:extLst>
          </p:cNvPr>
          <p:cNvSpPr txBox="1">
            <a:spLocks/>
          </p:cNvSpPr>
          <p:nvPr/>
        </p:nvSpPr>
        <p:spPr>
          <a:xfrm>
            <a:off x="609440" y="311858"/>
            <a:ext cx="10969943" cy="41148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800" b="0" kern="1200" cap="all" baseline="0">
                <a:solidFill>
                  <a:schemeClr val="tx1"/>
                </a:solidFill>
                <a:latin typeface="MetricHPE Black" panose="020B0A03030202060203" pitchFamily="34" charset="0"/>
                <a:ea typeface="+mj-ea"/>
                <a:cs typeface="+mj-cs"/>
              </a:defRPr>
            </a:lvl1pPr>
          </a:lstStyle>
          <a:p>
            <a:r>
              <a:rPr lang="en-US"/>
              <a:t>HPE Small Business Solutions for Hybrid Database</a:t>
            </a:r>
            <a:endParaRPr lang="en-US" dirty="0"/>
          </a:p>
        </p:txBody>
      </p:sp>
      <p:sp>
        <p:nvSpPr>
          <p:cNvPr id="21" name="Text Placeholder 2">
            <a:extLst>
              <a:ext uri="{FF2B5EF4-FFF2-40B4-BE49-F238E27FC236}">
                <a16:creationId xmlns:a16="http://schemas.microsoft.com/office/drawing/2014/main" id="{A3AA538A-4ADE-4D8E-A3C0-FB412C5D6473}"/>
              </a:ext>
            </a:extLst>
          </p:cNvPr>
          <p:cNvSpPr txBox="1">
            <a:spLocks/>
          </p:cNvSpPr>
          <p:nvPr/>
        </p:nvSpPr>
        <p:spPr>
          <a:xfrm>
            <a:off x="609439" y="724890"/>
            <a:ext cx="10969943" cy="381000"/>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buClr>
                <a:schemeClr val="tx1"/>
              </a:buClr>
              <a:buFont typeface="MetricHPE Light" panose="020B0303030202060203" pitchFamily="34" charset="0"/>
              <a:buNone/>
              <a:defRPr sz="2200" kern="1200" baseline="0">
                <a:solidFill>
                  <a:schemeClr val="tx1"/>
                </a:solidFill>
                <a:latin typeface="MetricHPE Light" panose="020B0303030202060203" pitchFamily="34" charset="0"/>
                <a:ea typeface="+mn-ea"/>
                <a:cs typeface="+mn-cs"/>
              </a:defRPr>
            </a:lvl1pPr>
            <a:lvl2pPr marL="0" indent="0" algn="l" defTabSz="914400" rtl="0" eaLnBrk="1" latinLnBrk="0" hangingPunct="1">
              <a:lnSpc>
                <a:spcPct val="90000"/>
              </a:lnSpc>
              <a:spcBef>
                <a:spcPts val="0"/>
              </a:spcBef>
              <a:buClr>
                <a:schemeClr val="tx1"/>
              </a:buClr>
              <a:buSzPct val="90000"/>
              <a:buFont typeface="MetricHPE Light" panose="020B0303030202060203" pitchFamily="34" charset="0"/>
              <a:buNone/>
              <a:defRPr sz="2400" kern="1200">
                <a:solidFill>
                  <a:schemeClr val="tx1"/>
                </a:solidFill>
                <a:latin typeface="MetricHPE Light" panose="020B0303030202060203" pitchFamily="34" charset="0"/>
                <a:ea typeface="+mn-ea"/>
                <a:cs typeface="+mn-cs"/>
              </a:defRPr>
            </a:lvl2pPr>
            <a:lvl3pPr marL="0" indent="0" algn="l" defTabSz="914400" rtl="0" eaLnBrk="1" latinLnBrk="0" hangingPunct="1">
              <a:lnSpc>
                <a:spcPct val="90000"/>
              </a:lnSpc>
              <a:spcBef>
                <a:spcPts val="0"/>
              </a:spcBef>
              <a:buClr>
                <a:schemeClr val="tx1"/>
              </a:buClr>
              <a:buFont typeface="MetricHPE Light" panose="020B0303030202060203" pitchFamily="34" charset="0"/>
              <a:buNone/>
              <a:defRPr sz="2400" kern="1200">
                <a:solidFill>
                  <a:schemeClr val="tx1"/>
                </a:solidFill>
                <a:latin typeface="MetricHPE Light" panose="020B0303030202060203" pitchFamily="34" charset="0"/>
                <a:ea typeface="+mn-ea"/>
                <a:cs typeface="+mn-cs"/>
              </a:defRPr>
            </a:lvl3pPr>
            <a:lvl4pPr marL="0" indent="0" algn="l" defTabSz="914400" rtl="0" eaLnBrk="1" latinLnBrk="0" hangingPunct="1">
              <a:lnSpc>
                <a:spcPct val="90000"/>
              </a:lnSpc>
              <a:spcBef>
                <a:spcPts val="0"/>
              </a:spcBef>
              <a:buClr>
                <a:schemeClr val="tx1"/>
              </a:buClr>
              <a:buFont typeface="MetricHPE Light" panose="020B0303030202060203" pitchFamily="34" charset="0"/>
              <a:buNone/>
              <a:defRPr sz="2400" kern="1200">
                <a:solidFill>
                  <a:schemeClr val="tx1"/>
                </a:solidFill>
                <a:latin typeface="MetricHPE Light" panose="020B0303030202060203" pitchFamily="34" charset="0"/>
                <a:ea typeface="+mn-ea"/>
                <a:cs typeface="+mn-cs"/>
              </a:defRPr>
            </a:lvl4pPr>
            <a:lvl5pPr marL="0" indent="0" algn="l" defTabSz="914400" rtl="0" eaLnBrk="1" latinLnBrk="0" hangingPunct="1">
              <a:lnSpc>
                <a:spcPct val="90000"/>
              </a:lnSpc>
              <a:spcBef>
                <a:spcPts val="0"/>
              </a:spcBef>
              <a:buClr>
                <a:schemeClr val="tx1"/>
              </a:buClr>
              <a:buFont typeface="MetricHPE Light" panose="020B0303030202060203" pitchFamily="34" charset="0"/>
              <a:buNone/>
              <a:defRPr sz="2400" kern="1200">
                <a:solidFill>
                  <a:schemeClr val="tx1"/>
                </a:solidFill>
                <a:latin typeface="MetricHPE Light" panose="020B0303030202060203" pitchFamily="34" charset="0"/>
                <a:ea typeface="+mn-ea"/>
                <a:cs typeface="+mn-cs"/>
              </a:defRPr>
            </a:lvl5pPr>
            <a:lvl6pPr marL="0" indent="0" algn="l" defTabSz="914400" rtl="0" eaLnBrk="1" latinLnBrk="0" hangingPunct="1">
              <a:lnSpc>
                <a:spcPct val="90000"/>
              </a:lnSpc>
              <a:spcBef>
                <a:spcPts val="0"/>
              </a:spcBef>
              <a:buClr>
                <a:schemeClr val="tx1"/>
              </a:buClr>
              <a:buFont typeface="MetricHPE Light" panose="020B0303030202060203" pitchFamily="34" charset="0"/>
              <a:buNone/>
              <a:defRPr sz="2400" kern="1200">
                <a:solidFill>
                  <a:schemeClr val="tx1"/>
                </a:solidFill>
                <a:latin typeface="+mn-lt"/>
                <a:ea typeface="+mn-ea"/>
                <a:cs typeface="+mn-cs"/>
              </a:defRPr>
            </a:lvl6pPr>
            <a:lvl7pPr marL="0" indent="0" algn="l" defTabSz="914400" rtl="0" eaLnBrk="1" latinLnBrk="0" hangingPunct="1">
              <a:lnSpc>
                <a:spcPct val="90000"/>
              </a:lnSpc>
              <a:spcBef>
                <a:spcPts val="0"/>
              </a:spcBef>
              <a:buClr>
                <a:schemeClr val="tx1"/>
              </a:buClr>
              <a:buFont typeface="MetricHPE Light" panose="020B0303030202060203" pitchFamily="34" charset="0"/>
              <a:buNone/>
              <a:defRPr sz="2400" kern="1200">
                <a:solidFill>
                  <a:schemeClr val="tx1"/>
                </a:solidFill>
                <a:latin typeface="+mn-lt"/>
                <a:ea typeface="+mn-ea"/>
                <a:cs typeface="+mn-cs"/>
              </a:defRPr>
            </a:lvl7pPr>
            <a:lvl8pPr marL="0" indent="0" algn="l" defTabSz="914400" rtl="0" eaLnBrk="1" latinLnBrk="0" hangingPunct="1">
              <a:lnSpc>
                <a:spcPct val="90000"/>
              </a:lnSpc>
              <a:spcBef>
                <a:spcPts val="0"/>
              </a:spcBef>
              <a:buClr>
                <a:schemeClr val="tx1"/>
              </a:buClr>
              <a:buFont typeface="MetricHPE Light" panose="020B0303030202060203" pitchFamily="34" charset="0"/>
              <a:buNone/>
              <a:defRPr sz="2400" kern="1200">
                <a:solidFill>
                  <a:schemeClr val="tx1"/>
                </a:solidFill>
                <a:latin typeface="+mn-lt"/>
                <a:ea typeface="+mn-ea"/>
                <a:cs typeface="+mn-cs"/>
              </a:defRPr>
            </a:lvl8pPr>
            <a:lvl9pPr marL="0" indent="0" algn="l" defTabSz="914400" rtl="0" eaLnBrk="1" latinLnBrk="0" hangingPunct="1">
              <a:lnSpc>
                <a:spcPct val="90000"/>
              </a:lnSpc>
              <a:spcBef>
                <a:spcPts val="0"/>
              </a:spcBef>
              <a:buClr>
                <a:schemeClr val="tx1"/>
              </a:buClr>
              <a:buFont typeface="MetricHPE Light" panose="020B0303030202060203" pitchFamily="34" charset="0"/>
              <a:buNone/>
              <a:defRPr sz="2400" kern="1200">
                <a:solidFill>
                  <a:schemeClr val="tx1"/>
                </a:solidFill>
                <a:latin typeface="+mn-lt"/>
                <a:ea typeface="+mn-ea"/>
                <a:cs typeface="+mn-cs"/>
              </a:defRPr>
            </a:lvl9pPr>
          </a:lstStyle>
          <a:p>
            <a:r>
              <a:rPr lang="en-US"/>
              <a:t>Flex your database</a:t>
            </a:r>
            <a:endParaRPr lang="en-US" dirty="0"/>
          </a:p>
        </p:txBody>
      </p:sp>
      <p:sp>
        <p:nvSpPr>
          <p:cNvPr id="22" name="Content Placeholder 7">
            <a:extLst>
              <a:ext uri="{FF2B5EF4-FFF2-40B4-BE49-F238E27FC236}">
                <a16:creationId xmlns:a16="http://schemas.microsoft.com/office/drawing/2014/main" id="{320C62DB-BC29-42D2-A0D2-C99C485FF81A}"/>
              </a:ext>
            </a:extLst>
          </p:cNvPr>
          <p:cNvSpPr txBox="1">
            <a:spLocks/>
          </p:cNvSpPr>
          <p:nvPr/>
        </p:nvSpPr>
        <p:spPr>
          <a:xfrm>
            <a:off x="609600" y="1524000"/>
            <a:ext cx="5638800" cy="2513509"/>
          </a:xfrm>
          <a:prstGeom prst="rect">
            <a:avLst/>
          </a:prstGeom>
        </p:spPr>
        <p:txBody>
          <a:bodyPr wrap="square">
            <a:spAutoFit/>
          </a:bodyP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r>
              <a:rPr lang="en-US" dirty="0"/>
              <a:t>Maintain data availability with automatic replication to the cloud</a:t>
            </a:r>
          </a:p>
          <a:p>
            <a:r>
              <a:rPr lang="en-US" dirty="0"/>
              <a:t>Scale size, performance, and costs on demand </a:t>
            </a:r>
          </a:p>
          <a:p>
            <a:r>
              <a:rPr lang="en-US" dirty="0"/>
              <a:t>Segment your database based on the sensitivity </a:t>
            </a:r>
            <a:br>
              <a:rPr lang="en-US" dirty="0"/>
            </a:br>
            <a:r>
              <a:rPr lang="en-US" dirty="0"/>
              <a:t>of your files</a:t>
            </a:r>
          </a:p>
          <a:p>
            <a:r>
              <a:rPr lang="en-US" dirty="0"/>
              <a:t>HPE ProLiant Gen10 300, 100, and 10 series servers</a:t>
            </a:r>
          </a:p>
          <a:p>
            <a:r>
              <a:rPr lang="en-US" dirty="0"/>
              <a:t>Supports 1–251+ users</a:t>
            </a:r>
          </a:p>
        </p:txBody>
      </p:sp>
      <p:sp>
        <p:nvSpPr>
          <p:cNvPr id="23" name="TextBox 22">
            <a:extLst>
              <a:ext uri="{FF2B5EF4-FFF2-40B4-BE49-F238E27FC236}">
                <a16:creationId xmlns:a16="http://schemas.microsoft.com/office/drawing/2014/main" id="{7F525308-3850-4C56-94A9-BF293F5DD219}"/>
              </a:ext>
            </a:extLst>
          </p:cNvPr>
          <p:cNvSpPr txBox="1"/>
          <p:nvPr/>
        </p:nvSpPr>
        <p:spPr>
          <a:xfrm>
            <a:off x="3264493" y="6528987"/>
            <a:ext cx="0" cy="0"/>
          </a:xfrm>
          <a:prstGeom prst="rect">
            <a:avLst/>
          </a:prstGeom>
          <a:noFill/>
        </p:spPr>
        <p:txBody>
          <a:bodyPr wrap="none" lIns="0" tIns="0" rIns="0" bIns="0" rtlCol="0">
            <a:noAutofit/>
          </a:bodyPr>
          <a:lstStyle/>
          <a:p>
            <a:pPr>
              <a:lnSpc>
                <a:spcPct val="90000"/>
              </a:lnSpc>
            </a:pPr>
            <a:endParaRPr lang="en-US" dirty="0"/>
          </a:p>
        </p:txBody>
      </p:sp>
      <p:pic>
        <p:nvPicPr>
          <p:cNvPr id="25" name="Picture 24">
            <a:extLst>
              <a:ext uri="{FF2B5EF4-FFF2-40B4-BE49-F238E27FC236}">
                <a16:creationId xmlns:a16="http://schemas.microsoft.com/office/drawing/2014/main" id="{C7A1727A-71C8-4AE0-A3FA-026E3C4CC44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26584" y="1682098"/>
            <a:ext cx="4255816" cy="2493100"/>
          </a:xfrm>
          <a:prstGeom prst="rect">
            <a:avLst/>
          </a:prstGeom>
        </p:spPr>
      </p:pic>
      <p:sp>
        <p:nvSpPr>
          <p:cNvPr id="26" name="Content Placeholder 2">
            <a:extLst>
              <a:ext uri="{FF2B5EF4-FFF2-40B4-BE49-F238E27FC236}">
                <a16:creationId xmlns:a16="http://schemas.microsoft.com/office/drawing/2014/main" id="{36EC502B-0A41-4773-84F6-10B3D8BF86A3}"/>
              </a:ext>
            </a:extLst>
          </p:cNvPr>
          <p:cNvSpPr txBox="1">
            <a:spLocks/>
          </p:cNvSpPr>
          <p:nvPr/>
        </p:nvSpPr>
        <p:spPr>
          <a:xfrm>
            <a:off x="609440" y="5120045"/>
            <a:ext cx="10972959" cy="738664"/>
          </a:xfrm>
          <a:prstGeom prst="rect">
            <a:avLst/>
          </a:prstGeom>
          <a:solidFill>
            <a:srgbClr val="808285"/>
          </a:solidFill>
          <a:ln w="28575" cap="sq">
            <a:solidFill>
              <a:srgbClr val="808285"/>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dirty="0">
                <a:solidFill>
                  <a:schemeClr val="bg1"/>
                </a:solidFill>
              </a:rPr>
              <a:t>Configured, tested, and validated with HPE Pointnext Foundation </a:t>
            </a:r>
            <a:br>
              <a:rPr lang="en-US" dirty="0">
                <a:solidFill>
                  <a:schemeClr val="bg1"/>
                </a:solidFill>
              </a:rPr>
            </a:br>
            <a:r>
              <a:rPr lang="en-US" dirty="0">
                <a:solidFill>
                  <a:schemeClr val="bg1"/>
                </a:solidFill>
              </a:rPr>
              <a:t>Care support and flexible payment options from HPE Financial Services</a:t>
            </a:r>
          </a:p>
        </p:txBody>
      </p:sp>
    </p:spTree>
    <p:extLst>
      <p:ext uri="{BB962C8B-B14F-4D97-AF65-F5344CB8AC3E}">
        <p14:creationId xmlns:p14="http://schemas.microsoft.com/office/powerpoint/2010/main" val="154753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0761F25-324A-4912-9698-614B5F1EE5CB}"/>
              </a:ext>
            </a:extLst>
          </p:cNvPr>
          <p:cNvSpPr>
            <a:spLocks noGrp="1"/>
          </p:cNvSpPr>
          <p:nvPr>
            <p:ph type="title"/>
          </p:nvPr>
        </p:nvSpPr>
        <p:spPr/>
        <p:txBody>
          <a:bodyPr/>
          <a:lstStyle/>
          <a:p>
            <a:r>
              <a:rPr lang="en-US" dirty="0"/>
              <a:t>Small Office Deployment Demonstration</a:t>
            </a:r>
          </a:p>
        </p:txBody>
      </p:sp>
      <p:sp>
        <p:nvSpPr>
          <p:cNvPr id="10" name="Text Placeholder 6">
            <a:extLst>
              <a:ext uri="{FF2B5EF4-FFF2-40B4-BE49-F238E27FC236}">
                <a16:creationId xmlns:a16="http://schemas.microsoft.com/office/drawing/2014/main" id="{166F0212-0E02-4848-9B5D-E92740615221}"/>
              </a:ext>
            </a:extLst>
          </p:cNvPr>
          <p:cNvSpPr>
            <a:spLocks noGrp="1"/>
          </p:cNvSpPr>
          <p:nvPr>
            <p:ph type="body" sz="quarter" idx="14"/>
          </p:nvPr>
        </p:nvSpPr>
        <p:spPr/>
        <p:txBody>
          <a:bodyPr/>
          <a:lstStyle/>
          <a:p>
            <a:r>
              <a:rPr lang="en-US" dirty="0"/>
              <a:t>Demo and hands-on exercise</a:t>
            </a:r>
          </a:p>
        </p:txBody>
      </p:sp>
      <p:sp>
        <p:nvSpPr>
          <p:cNvPr id="4" name="Slide Number Placeholder 3"/>
          <p:cNvSpPr>
            <a:spLocks noGrp="1"/>
          </p:cNvSpPr>
          <p:nvPr>
            <p:ph type="sldNum" sz="quarter" idx="16"/>
          </p:nvPr>
        </p:nvSpPr>
        <p:spPr bwMode="gray">
          <a:prstGeom prst="rect">
            <a:avLst/>
          </a:prstGeom>
        </p:spPr>
        <p:txBody>
          <a:bodyPr vert="horz" wrap="none" lIns="0" tIns="0" rIns="0" bIns="0" rtlCol="0" anchor="b"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16F8AB-BCEA-4347-8BA6-BE776009BC89}" type="slidenum">
              <a:rPr lang="en-GB" smtClean="0">
                <a:solidFill>
                  <a:prstClr val="white"/>
                </a:solidFill>
              </a:rPr>
              <a:pPr/>
              <a:t>18</a:t>
            </a:fld>
            <a:endParaRPr lang="en-US" dirty="0"/>
          </a:p>
        </p:txBody>
      </p:sp>
    </p:spTree>
    <p:extLst>
      <p:ext uri="{BB962C8B-B14F-4D97-AF65-F5344CB8AC3E}">
        <p14:creationId xmlns:p14="http://schemas.microsoft.com/office/powerpoint/2010/main" val="20070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spc="-27" dirty="0">
                <a:solidFill>
                  <a:prstClr val="white"/>
                </a:solidFill>
                <a:cs typeface="Arial" panose="020B0604020202020204" pitchFamily="34" charset="0"/>
              </a:rPr>
              <a:t>Keep your customer’s business running</a:t>
            </a:r>
            <a:endParaRPr lang="en-US" dirty="0"/>
          </a:p>
        </p:txBody>
      </p:sp>
      <p:sp>
        <p:nvSpPr>
          <p:cNvPr id="4" name="Slide Number Placeholder 3"/>
          <p:cNvSpPr>
            <a:spLocks noGrp="1"/>
          </p:cNvSpPr>
          <p:nvPr>
            <p:ph type="sldNum" sz="quarter" idx="16"/>
          </p:nvPr>
        </p:nvSpPr>
        <p:spPr bwMode="gray">
          <a:prstGeom prst="rect">
            <a:avLst/>
          </a:prstGeom>
        </p:spPr>
        <p:txBody>
          <a:bodyPr vert="horz" wrap="none" lIns="0" tIns="0" rIns="0" bIns="0" rtlCol="0" anchor="b"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1">
              <a:defRPr/>
            </a:pPr>
            <a:fld id="{B016F8AB-BCEA-4347-8BA6-BE776009BC89}" type="slidenum">
              <a:rPr lang="en-GB" smtClean="0">
                <a:solidFill>
                  <a:prstClr val="white"/>
                </a:solidFill>
              </a:rPr>
              <a:pPr defTabSz="914391">
                <a:defRPr/>
              </a:pPr>
              <a:t>19</a:t>
            </a:fld>
            <a:endParaRPr lang="en-US" sz="1600">
              <a:solidFill>
                <a:prstClr val="white"/>
              </a:solidFill>
              <a:latin typeface="Arial" panose="020B0604020202020204"/>
              <a:ea typeface="MS PGothic" pitchFamily="34" charset="-128"/>
            </a:endParaRPr>
          </a:p>
        </p:txBody>
      </p:sp>
    </p:spTree>
    <p:extLst>
      <p:ext uri="{BB962C8B-B14F-4D97-AF65-F5344CB8AC3E}">
        <p14:creationId xmlns:p14="http://schemas.microsoft.com/office/powerpoint/2010/main" val="334838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609442" y="521209"/>
            <a:ext cx="10969943" cy="484098"/>
          </a:xfrm>
        </p:spPr>
        <p:txBody>
          <a:bodyPr>
            <a:noAutofit/>
          </a:bodyPr>
          <a:lstStyle/>
          <a:p>
            <a:r>
              <a:rPr lang="en-GB" dirty="0"/>
              <a:t>Registration Quiz</a:t>
            </a:r>
            <a:br>
              <a:rPr lang="en-GB" dirty="0"/>
            </a:br>
            <a:br>
              <a:rPr lang="en-GB" dirty="0"/>
            </a:br>
            <a:endParaRPr lang="en-US" dirty="0"/>
          </a:p>
        </p:txBody>
      </p:sp>
      <p:pic>
        <p:nvPicPr>
          <p:cNvPr id="3" name="Picture 2" descr="A picture containing indoor, crossword, black&#10;&#10;Description automatically generated">
            <a:extLst>
              <a:ext uri="{FF2B5EF4-FFF2-40B4-BE49-F238E27FC236}">
                <a16:creationId xmlns:a16="http://schemas.microsoft.com/office/drawing/2014/main" id="{A79BC07C-8536-4D20-86C0-F5C93931B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0574" y="1167129"/>
            <a:ext cx="4556225" cy="4556225"/>
          </a:xfrm>
          <a:prstGeom prst="rect">
            <a:avLst/>
          </a:prstGeom>
        </p:spPr>
      </p:pic>
      <p:sp>
        <p:nvSpPr>
          <p:cNvPr id="13" name="Rectangle 12">
            <a:extLst>
              <a:ext uri="{FF2B5EF4-FFF2-40B4-BE49-F238E27FC236}">
                <a16:creationId xmlns:a16="http://schemas.microsoft.com/office/drawing/2014/main" id="{4C4D832F-A977-4883-8D7F-78BBE75BE522}"/>
              </a:ext>
            </a:extLst>
          </p:cNvPr>
          <p:cNvSpPr/>
          <p:nvPr/>
        </p:nvSpPr>
        <p:spPr>
          <a:xfrm>
            <a:off x="2860575" y="5300401"/>
            <a:ext cx="9331425" cy="1077218"/>
          </a:xfrm>
          <a:prstGeom prst="rect">
            <a:avLst/>
          </a:prstGeom>
        </p:spPr>
        <p:txBody>
          <a:bodyPr wrap="square">
            <a:spAutoFit/>
          </a:bodyPr>
          <a:lstStyle/>
          <a:p>
            <a:r>
              <a:rPr lang="en-GB" sz="3200" dirty="0">
                <a:hlinkClick r:id="rId4"/>
              </a:rPr>
              <a:t>www.tinyurl.com/hpegmt</a:t>
            </a:r>
            <a:endParaRPr lang="en-GB" sz="3200" dirty="0"/>
          </a:p>
          <a:p>
            <a:r>
              <a:rPr lang="en-GB" sz="3200" dirty="0"/>
              <a:t>Password: </a:t>
            </a:r>
            <a:r>
              <a:rPr lang="en-GB" sz="3200" dirty="0" err="1"/>
              <a:t>HPEgmt</a:t>
            </a:r>
            <a:endParaRPr lang="en-GB" sz="3200" dirty="0"/>
          </a:p>
        </p:txBody>
      </p:sp>
    </p:spTree>
    <p:extLst>
      <p:ext uri="{BB962C8B-B14F-4D97-AF65-F5344CB8AC3E}">
        <p14:creationId xmlns:p14="http://schemas.microsoft.com/office/powerpoint/2010/main" val="187963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9993-6CBF-544F-910D-9D8060CABD44}"/>
              </a:ext>
            </a:extLst>
          </p:cNvPr>
          <p:cNvSpPr>
            <a:spLocks noGrp="1"/>
          </p:cNvSpPr>
          <p:nvPr>
            <p:ph type="title"/>
          </p:nvPr>
        </p:nvSpPr>
        <p:spPr/>
        <p:txBody>
          <a:bodyPr/>
          <a:lstStyle/>
          <a:p>
            <a:r>
              <a:rPr lang="en-US" dirty="0"/>
              <a:t>HPE Small Business Solutions for Scalable Storage</a:t>
            </a:r>
          </a:p>
        </p:txBody>
      </p:sp>
      <p:sp>
        <p:nvSpPr>
          <p:cNvPr id="3" name="Text Placeholder 2">
            <a:extLst>
              <a:ext uri="{FF2B5EF4-FFF2-40B4-BE49-F238E27FC236}">
                <a16:creationId xmlns:a16="http://schemas.microsoft.com/office/drawing/2014/main" id="{2B237656-9126-E648-BFC9-3FA29751AA0E}"/>
              </a:ext>
            </a:extLst>
          </p:cNvPr>
          <p:cNvSpPr>
            <a:spLocks noGrp="1"/>
          </p:cNvSpPr>
          <p:nvPr>
            <p:ph type="body" sz="quarter" idx="13"/>
          </p:nvPr>
        </p:nvSpPr>
        <p:spPr/>
        <p:txBody>
          <a:bodyPr/>
          <a:lstStyle/>
          <a:p>
            <a:r>
              <a:rPr lang="en-US" dirty="0"/>
              <a:t>Reduce storage costs with resilient, sharable, and expandable external storage</a:t>
            </a:r>
          </a:p>
          <a:p>
            <a:endParaRPr lang="en-US" dirty="0"/>
          </a:p>
        </p:txBody>
      </p:sp>
      <p:sp>
        <p:nvSpPr>
          <p:cNvPr id="6" name="Isosceles Triangle 43">
            <a:extLst>
              <a:ext uri="{FF2B5EF4-FFF2-40B4-BE49-F238E27FC236}">
                <a16:creationId xmlns:a16="http://schemas.microsoft.com/office/drawing/2014/main" id="{7200F81B-18CE-2845-8169-B42363485CBC}"/>
              </a:ext>
            </a:extLst>
          </p:cNvPr>
          <p:cNvSpPr/>
          <p:nvPr/>
        </p:nvSpPr>
        <p:spPr bwMode="ltGray">
          <a:xfrm flipV="1">
            <a:off x="4095750" y="2049458"/>
            <a:ext cx="228600" cy="197069"/>
          </a:xfrm>
          <a:prstGeom prst="triangle">
            <a:avLst/>
          </a:prstGeom>
          <a:solidFill>
            <a:srgbClr val="00B08A"/>
          </a:solidFill>
          <a:ln w="19050">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p>
        </p:txBody>
      </p:sp>
      <p:sp>
        <p:nvSpPr>
          <p:cNvPr id="7" name="Isosceles Triangle 24">
            <a:extLst>
              <a:ext uri="{FF2B5EF4-FFF2-40B4-BE49-F238E27FC236}">
                <a16:creationId xmlns:a16="http://schemas.microsoft.com/office/drawing/2014/main" id="{F5AB9974-CDD0-7B4D-AFD2-B5E68F515300}"/>
              </a:ext>
            </a:extLst>
          </p:cNvPr>
          <p:cNvSpPr/>
          <p:nvPr/>
        </p:nvSpPr>
        <p:spPr bwMode="ltGray">
          <a:xfrm flipV="1">
            <a:off x="7866222" y="2049458"/>
            <a:ext cx="228600" cy="197069"/>
          </a:xfrm>
          <a:prstGeom prst="triangle">
            <a:avLst/>
          </a:prstGeom>
          <a:solidFill>
            <a:srgbClr val="32DAC8"/>
          </a:solidFill>
          <a:ln w="19050">
            <a:solidFill>
              <a:srgbClr val="32D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p>
        </p:txBody>
      </p:sp>
      <p:sp>
        <p:nvSpPr>
          <p:cNvPr id="9" name="Text Placeholder 19">
            <a:extLst>
              <a:ext uri="{FF2B5EF4-FFF2-40B4-BE49-F238E27FC236}">
                <a16:creationId xmlns:a16="http://schemas.microsoft.com/office/drawing/2014/main" id="{C3921D13-81CD-C54C-B0C0-DA3C24C84CD9}"/>
              </a:ext>
            </a:extLst>
          </p:cNvPr>
          <p:cNvSpPr txBox="1">
            <a:spLocks/>
          </p:cNvSpPr>
          <p:nvPr/>
        </p:nvSpPr>
        <p:spPr>
          <a:xfrm>
            <a:off x="2495550" y="1421594"/>
            <a:ext cx="3429000" cy="615553"/>
          </a:xfrm>
          <a:prstGeom prst="rect">
            <a:avLst/>
          </a:prstGeom>
          <a:solidFill>
            <a:srgbClr val="00B08A"/>
          </a:solidFill>
          <a:ln w="28575" cap="sq">
            <a:solidFill>
              <a:srgbClr val="00B08A"/>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800" dirty="0">
                <a:solidFill>
                  <a:schemeClr val="bg1"/>
                </a:solidFill>
              </a:rPr>
              <a:t>Affordable scalable storage</a:t>
            </a:r>
          </a:p>
        </p:txBody>
      </p:sp>
      <p:sp>
        <p:nvSpPr>
          <p:cNvPr id="10" name="Text Placeholder 19">
            <a:extLst>
              <a:ext uri="{FF2B5EF4-FFF2-40B4-BE49-F238E27FC236}">
                <a16:creationId xmlns:a16="http://schemas.microsoft.com/office/drawing/2014/main" id="{678821F7-C9C6-654F-B2AF-CA4CE889B018}"/>
              </a:ext>
            </a:extLst>
          </p:cNvPr>
          <p:cNvSpPr txBox="1">
            <a:spLocks/>
          </p:cNvSpPr>
          <p:nvPr/>
        </p:nvSpPr>
        <p:spPr>
          <a:xfrm>
            <a:off x="6266776" y="1393894"/>
            <a:ext cx="3429000" cy="683264"/>
          </a:xfrm>
          <a:prstGeom prst="rect">
            <a:avLst/>
          </a:prstGeom>
          <a:solidFill>
            <a:srgbClr val="32DAC8"/>
          </a:solidFill>
          <a:ln w="28575" cap="sq">
            <a:solidFill>
              <a:srgbClr val="32DAC8"/>
            </a:solidFill>
            <a:miter lim="800000"/>
          </a:ln>
        </p:spPr>
        <p:txBody>
          <a:bodyPr vert="horz" lIns="91440" tIns="91440" rIns="91440" bIns="91440" rtlCol="0" anchor="ctr">
            <a:sp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800" dirty="0">
                <a:solidFill>
                  <a:schemeClr val="bg1"/>
                </a:solidFill>
              </a:rPr>
              <a:t>High-performance </a:t>
            </a:r>
            <a:br>
              <a:rPr lang="en-US" sz="1800" dirty="0">
                <a:solidFill>
                  <a:schemeClr val="bg1"/>
                </a:solidFill>
              </a:rPr>
            </a:br>
            <a:r>
              <a:rPr lang="en-US" sz="1800" dirty="0">
                <a:solidFill>
                  <a:schemeClr val="bg1"/>
                </a:solidFill>
              </a:rPr>
              <a:t>scalable storage</a:t>
            </a:r>
          </a:p>
        </p:txBody>
      </p:sp>
      <p:sp>
        <p:nvSpPr>
          <p:cNvPr id="12" name="Text Placeholder 9">
            <a:extLst>
              <a:ext uri="{FF2B5EF4-FFF2-40B4-BE49-F238E27FC236}">
                <a16:creationId xmlns:a16="http://schemas.microsoft.com/office/drawing/2014/main" id="{C3161AE4-BBF2-814A-99D6-C64DF362F862}"/>
              </a:ext>
            </a:extLst>
          </p:cNvPr>
          <p:cNvSpPr txBox="1">
            <a:spLocks/>
          </p:cNvSpPr>
          <p:nvPr/>
        </p:nvSpPr>
        <p:spPr>
          <a:xfrm>
            <a:off x="2495550" y="2028092"/>
            <a:ext cx="3429000" cy="2926080"/>
          </a:xfrm>
          <a:prstGeom prst="rect">
            <a:avLst/>
          </a:prstGeom>
          <a:ln w="28575" cap="sq">
            <a:solidFill>
              <a:srgbClr val="00B08A"/>
            </a:solidFill>
            <a:miter lim="800000"/>
          </a:ln>
        </p:spPr>
        <p:txBody>
          <a:bodyPr tIns="36576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buNone/>
            </a:pPr>
            <a:r>
              <a:rPr lang="en-US" sz="1600" dirty="0"/>
              <a:t>50–150 employees</a:t>
            </a:r>
          </a:p>
          <a:p>
            <a:pPr marL="0" indent="0" algn="ctr">
              <a:buNone/>
            </a:pPr>
            <a:r>
              <a:rPr lang="en-US" sz="1600" dirty="0"/>
              <a:t>HPE ProLiant DL360 Gen10</a:t>
            </a:r>
            <a:br>
              <a:rPr lang="en-US" sz="1600" dirty="0"/>
            </a:br>
            <a:r>
              <a:rPr lang="en-US" sz="1600" dirty="0"/>
              <a:t>MSA 1050 SAS SFF</a:t>
            </a:r>
          </a:p>
          <a:p>
            <a:pPr marL="0" indent="0" algn="ctr">
              <a:buNone/>
            </a:pPr>
            <a:endParaRPr lang="en-US" sz="1600" dirty="0"/>
          </a:p>
        </p:txBody>
      </p:sp>
      <p:sp>
        <p:nvSpPr>
          <p:cNvPr id="13" name="Text Placeholder 10">
            <a:extLst>
              <a:ext uri="{FF2B5EF4-FFF2-40B4-BE49-F238E27FC236}">
                <a16:creationId xmlns:a16="http://schemas.microsoft.com/office/drawing/2014/main" id="{9E54E4F0-3897-9948-981D-0EE331945C1C}"/>
              </a:ext>
            </a:extLst>
          </p:cNvPr>
          <p:cNvSpPr txBox="1">
            <a:spLocks/>
          </p:cNvSpPr>
          <p:nvPr/>
        </p:nvSpPr>
        <p:spPr>
          <a:xfrm>
            <a:off x="6266776" y="2028092"/>
            <a:ext cx="3429000" cy="2926080"/>
          </a:xfrm>
          <a:prstGeom prst="rect">
            <a:avLst/>
          </a:prstGeom>
          <a:ln w="28575" cap="sq">
            <a:solidFill>
              <a:srgbClr val="32DAC8"/>
            </a:solidFill>
            <a:miter lim="800000"/>
          </a:ln>
        </p:spPr>
        <p:txBody>
          <a:bodyPr tIns="36576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buNone/>
            </a:pPr>
            <a:r>
              <a:rPr lang="en-US" sz="1600" dirty="0"/>
              <a:t>150–250 employees</a:t>
            </a:r>
          </a:p>
          <a:p>
            <a:pPr marL="0" indent="0" algn="ctr">
              <a:buNone/>
            </a:pPr>
            <a:r>
              <a:rPr lang="en-US" sz="1600" dirty="0"/>
              <a:t>HPE ProLiant DL325 Gen10 Servers</a:t>
            </a:r>
            <a:br>
              <a:rPr lang="en-US" sz="1600" dirty="0"/>
            </a:br>
            <a:r>
              <a:rPr lang="en-US" sz="1600" dirty="0"/>
              <a:t>(two or more required for failover)</a:t>
            </a:r>
          </a:p>
          <a:p>
            <a:pPr marL="0" indent="0" algn="ctr">
              <a:buNone/>
            </a:pPr>
            <a:r>
              <a:rPr lang="en-US" sz="1600" dirty="0"/>
              <a:t>MSA 2052 SAN SFF</a:t>
            </a:r>
            <a:br>
              <a:rPr lang="en-US" sz="1600" dirty="0"/>
            </a:br>
            <a:r>
              <a:rPr lang="en-US" sz="1600" dirty="0"/>
              <a:t>OfficeConnect 1950 12XGT 4SF (optional)</a:t>
            </a:r>
          </a:p>
        </p:txBody>
      </p:sp>
      <p:sp>
        <p:nvSpPr>
          <p:cNvPr id="36" name="TextBox 35">
            <a:extLst>
              <a:ext uri="{FF2B5EF4-FFF2-40B4-BE49-F238E27FC236}">
                <a16:creationId xmlns:a16="http://schemas.microsoft.com/office/drawing/2014/main" id="{FD6BA289-44B8-5E48-886A-96A29F07EB87}"/>
              </a:ext>
            </a:extLst>
          </p:cNvPr>
          <p:cNvSpPr txBox="1"/>
          <p:nvPr/>
        </p:nvSpPr>
        <p:spPr>
          <a:xfrm>
            <a:off x="3264493" y="6528987"/>
            <a:ext cx="0" cy="0"/>
          </a:xfrm>
          <a:prstGeom prst="rect">
            <a:avLst/>
          </a:prstGeom>
          <a:noFill/>
        </p:spPr>
        <p:txBody>
          <a:bodyPr wrap="none" lIns="0" tIns="0" rIns="0" bIns="0" rtlCol="0">
            <a:noAutofit/>
          </a:bodyPr>
          <a:lstStyle/>
          <a:p>
            <a:pPr>
              <a:lnSpc>
                <a:spcPct val="90000"/>
              </a:lnSpc>
            </a:pPr>
            <a:endParaRPr lang="en-US" dirty="0"/>
          </a:p>
        </p:txBody>
      </p:sp>
      <p:pic>
        <p:nvPicPr>
          <p:cNvPr id="40" name="Picture 39">
            <a:extLst>
              <a:ext uri="{FF2B5EF4-FFF2-40B4-BE49-F238E27FC236}">
                <a16:creationId xmlns:a16="http://schemas.microsoft.com/office/drawing/2014/main" id="{D8AAB22B-6729-514E-8738-2C845589BF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8990" y="4084771"/>
            <a:ext cx="1981962" cy="1020710"/>
          </a:xfrm>
          <a:prstGeom prst="rect">
            <a:avLst/>
          </a:prstGeom>
        </p:spPr>
      </p:pic>
      <p:pic>
        <p:nvPicPr>
          <p:cNvPr id="41" name="Picture 40">
            <a:extLst>
              <a:ext uri="{FF2B5EF4-FFF2-40B4-BE49-F238E27FC236}">
                <a16:creationId xmlns:a16="http://schemas.microsoft.com/office/drawing/2014/main" id="{845314A6-98B8-A145-B235-957AC11F0DC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69028" y="4017066"/>
            <a:ext cx="2026005" cy="1088415"/>
          </a:xfrm>
          <a:prstGeom prst="rect">
            <a:avLst/>
          </a:prstGeom>
        </p:spPr>
      </p:pic>
      <p:grpSp>
        <p:nvGrpSpPr>
          <p:cNvPr id="19" name="Group 18">
            <a:extLst>
              <a:ext uri="{FF2B5EF4-FFF2-40B4-BE49-F238E27FC236}">
                <a16:creationId xmlns:a16="http://schemas.microsoft.com/office/drawing/2014/main" id="{89CFCE0A-C739-4F62-B9ED-4D4E657CD144}"/>
              </a:ext>
            </a:extLst>
          </p:cNvPr>
          <p:cNvGrpSpPr/>
          <p:nvPr/>
        </p:nvGrpSpPr>
        <p:grpSpPr>
          <a:xfrm>
            <a:off x="609440" y="5043100"/>
            <a:ext cx="10972960" cy="769442"/>
            <a:chOff x="609440" y="5265747"/>
            <a:chExt cx="10972960" cy="769442"/>
          </a:xfrm>
        </p:grpSpPr>
        <p:sp>
          <p:nvSpPr>
            <p:cNvPr id="20" name="Content Placeholder 2">
              <a:extLst>
                <a:ext uri="{FF2B5EF4-FFF2-40B4-BE49-F238E27FC236}">
                  <a16:creationId xmlns:a16="http://schemas.microsoft.com/office/drawing/2014/main" id="{AEC51A5F-0597-4BBD-8E6C-424E6CC6AE82}"/>
                </a:ext>
              </a:extLst>
            </p:cNvPr>
            <p:cNvSpPr txBox="1">
              <a:spLocks/>
            </p:cNvSpPr>
            <p:nvPr/>
          </p:nvSpPr>
          <p:spPr>
            <a:xfrm>
              <a:off x="609440" y="5635079"/>
              <a:ext cx="10972960" cy="400110"/>
            </a:xfrm>
            <a:prstGeom prst="rect">
              <a:avLst/>
            </a:prstGeom>
            <a:solidFill>
              <a:srgbClr val="808285"/>
            </a:solidFill>
            <a:ln w="28575" cap="sq">
              <a:solidFill>
                <a:srgbClr val="808285"/>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sz="1400" dirty="0">
                  <a:solidFill>
                    <a:schemeClr val="bg1"/>
                  </a:solidFill>
                </a:rPr>
                <a:t>Configured, tested, and validated with HPE Pointnext Foundation Care support and flexible payment options from HPE Financial Services</a:t>
              </a:r>
            </a:p>
          </p:txBody>
        </p:sp>
        <p:sp>
          <p:nvSpPr>
            <p:cNvPr id="21" name="Content Placeholder 2">
              <a:extLst>
                <a:ext uri="{FF2B5EF4-FFF2-40B4-BE49-F238E27FC236}">
                  <a16:creationId xmlns:a16="http://schemas.microsoft.com/office/drawing/2014/main" id="{ED77CC16-5CFA-4C88-B458-67B2C202DBAA}"/>
                </a:ext>
              </a:extLst>
            </p:cNvPr>
            <p:cNvSpPr txBox="1">
              <a:spLocks/>
            </p:cNvSpPr>
            <p:nvPr/>
          </p:nvSpPr>
          <p:spPr>
            <a:xfrm>
              <a:off x="609600" y="5265747"/>
              <a:ext cx="10972800" cy="400110"/>
            </a:xfrm>
            <a:prstGeom prst="rect">
              <a:avLst/>
            </a:prstGeom>
            <a:solidFill>
              <a:srgbClr val="00B08A"/>
            </a:solidFill>
            <a:ln w="28575" cap="sq">
              <a:solidFill>
                <a:srgbClr val="00B08A"/>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sz="1400" dirty="0">
                  <a:solidFill>
                    <a:schemeClr val="bg1"/>
                  </a:solidFill>
                </a:rPr>
                <a:t>Can be deployed in </a:t>
              </a:r>
              <a:r>
                <a:rPr lang="en-US" sz="1400" b="0" dirty="0">
                  <a:solidFill>
                    <a:schemeClr val="bg1"/>
                  </a:solidFill>
                </a:rPr>
                <a:t>colocations/data centers or on-premises</a:t>
              </a:r>
            </a:p>
          </p:txBody>
        </p:sp>
      </p:grpSp>
    </p:spTree>
    <p:extLst>
      <p:ext uri="{BB962C8B-B14F-4D97-AF65-F5344CB8AC3E}">
        <p14:creationId xmlns:p14="http://schemas.microsoft.com/office/powerpoint/2010/main" val="18823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D9993-6CBF-544F-910D-9D8060CABD44}"/>
              </a:ext>
            </a:extLst>
          </p:cNvPr>
          <p:cNvSpPr>
            <a:spLocks noGrp="1"/>
          </p:cNvSpPr>
          <p:nvPr>
            <p:ph type="title"/>
          </p:nvPr>
        </p:nvSpPr>
        <p:spPr/>
        <p:txBody>
          <a:bodyPr/>
          <a:lstStyle/>
          <a:p>
            <a:r>
              <a:rPr lang="en-US" dirty="0"/>
              <a:t>HPE Small Business Solutions for File and Backup</a:t>
            </a:r>
          </a:p>
        </p:txBody>
      </p:sp>
      <p:sp>
        <p:nvSpPr>
          <p:cNvPr id="3" name="Text Placeholder 2">
            <a:extLst>
              <a:ext uri="{FF2B5EF4-FFF2-40B4-BE49-F238E27FC236}">
                <a16:creationId xmlns:a16="http://schemas.microsoft.com/office/drawing/2014/main" id="{2B237656-9126-E648-BFC9-3FA29751AA0E}"/>
              </a:ext>
            </a:extLst>
          </p:cNvPr>
          <p:cNvSpPr>
            <a:spLocks noGrp="1"/>
          </p:cNvSpPr>
          <p:nvPr>
            <p:ph type="body" sz="quarter" idx="13"/>
          </p:nvPr>
        </p:nvSpPr>
        <p:spPr>
          <a:xfrm>
            <a:off x="609440" y="934240"/>
            <a:ext cx="10969943" cy="381000"/>
          </a:xfrm>
        </p:spPr>
        <p:txBody>
          <a:bodyPr/>
          <a:lstStyle/>
          <a:p>
            <a:r>
              <a:rPr lang="en-US" dirty="0"/>
              <a:t>Centralize, backup, and protect files</a:t>
            </a:r>
          </a:p>
        </p:txBody>
      </p:sp>
      <p:sp>
        <p:nvSpPr>
          <p:cNvPr id="36" name="TextBox 35">
            <a:extLst>
              <a:ext uri="{FF2B5EF4-FFF2-40B4-BE49-F238E27FC236}">
                <a16:creationId xmlns:a16="http://schemas.microsoft.com/office/drawing/2014/main" id="{FD6BA289-44B8-5E48-886A-96A29F07EB87}"/>
              </a:ext>
            </a:extLst>
          </p:cNvPr>
          <p:cNvSpPr txBox="1"/>
          <p:nvPr/>
        </p:nvSpPr>
        <p:spPr>
          <a:xfrm>
            <a:off x="3264493" y="6528987"/>
            <a:ext cx="0" cy="0"/>
          </a:xfrm>
          <a:prstGeom prst="rect">
            <a:avLst/>
          </a:prstGeom>
          <a:noFill/>
        </p:spPr>
        <p:txBody>
          <a:bodyPr wrap="none" lIns="0" tIns="0" rIns="0" bIns="0" rtlCol="0">
            <a:noAutofit/>
          </a:bodyPr>
          <a:lstStyle/>
          <a:p>
            <a:pPr>
              <a:lnSpc>
                <a:spcPct val="90000"/>
              </a:lnSpc>
            </a:pPr>
            <a:endParaRPr lang="en-US" dirty="0"/>
          </a:p>
        </p:txBody>
      </p:sp>
      <p:sp>
        <p:nvSpPr>
          <p:cNvPr id="6" name="Isosceles Triangle 43">
            <a:extLst>
              <a:ext uri="{FF2B5EF4-FFF2-40B4-BE49-F238E27FC236}">
                <a16:creationId xmlns:a16="http://schemas.microsoft.com/office/drawing/2014/main" id="{7200F81B-18CE-2845-8169-B42363485CBC}"/>
              </a:ext>
            </a:extLst>
          </p:cNvPr>
          <p:cNvSpPr/>
          <p:nvPr/>
        </p:nvSpPr>
        <p:spPr bwMode="ltGray">
          <a:xfrm flipV="1">
            <a:off x="2209799" y="2049458"/>
            <a:ext cx="228600" cy="197069"/>
          </a:xfrm>
          <a:prstGeom prst="triangle">
            <a:avLst/>
          </a:prstGeom>
          <a:solidFill>
            <a:srgbClr val="00B08A"/>
          </a:solidFill>
          <a:ln w="19050">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p>
        </p:txBody>
      </p:sp>
      <p:sp>
        <p:nvSpPr>
          <p:cNvPr id="9" name="Text Placeholder 19">
            <a:extLst>
              <a:ext uri="{FF2B5EF4-FFF2-40B4-BE49-F238E27FC236}">
                <a16:creationId xmlns:a16="http://schemas.microsoft.com/office/drawing/2014/main" id="{C3921D13-81CD-C54C-B0C0-DA3C24C84CD9}"/>
              </a:ext>
            </a:extLst>
          </p:cNvPr>
          <p:cNvSpPr txBox="1">
            <a:spLocks/>
          </p:cNvSpPr>
          <p:nvPr/>
        </p:nvSpPr>
        <p:spPr>
          <a:xfrm>
            <a:off x="609599" y="1421594"/>
            <a:ext cx="3429000" cy="615553"/>
          </a:xfrm>
          <a:prstGeom prst="rect">
            <a:avLst/>
          </a:prstGeom>
          <a:solidFill>
            <a:srgbClr val="00B08A"/>
          </a:solidFill>
          <a:ln w="28575" cap="sq">
            <a:solidFill>
              <a:srgbClr val="00B08A"/>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800" dirty="0">
                <a:solidFill>
                  <a:schemeClr val="bg1"/>
                </a:solidFill>
              </a:rPr>
              <a:t>File and backup</a:t>
            </a:r>
          </a:p>
        </p:txBody>
      </p:sp>
      <p:sp>
        <p:nvSpPr>
          <p:cNvPr id="12" name="Text Placeholder 9">
            <a:extLst>
              <a:ext uri="{FF2B5EF4-FFF2-40B4-BE49-F238E27FC236}">
                <a16:creationId xmlns:a16="http://schemas.microsoft.com/office/drawing/2014/main" id="{C3161AE4-BBF2-814A-99D6-C64DF362F862}"/>
              </a:ext>
            </a:extLst>
          </p:cNvPr>
          <p:cNvSpPr txBox="1">
            <a:spLocks/>
          </p:cNvSpPr>
          <p:nvPr/>
        </p:nvSpPr>
        <p:spPr>
          <a:xfrm>
            <a:off x="609440" y="2028094"/>
            <a:ext cx="3429000" cy="2924906"/>
          </a:xfrm>
          <a:prstGeom prst="rect">
            <a:avLst/>
          </a:prstGeom>
          <a:ln w="28575" cap="sq">
            <a:solidFill>
              <a:srgbClr val="00B08A"/>
            </a:solidFill>
            <a:miter lim="800000"/>
          </a:ln>
        </p:spPr>
        <p:txBody>
          <a:bodyPr tIns="36576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buNone/>
            </a:pPr>
            <a:r>
              <a:rPr lang="en-US" sz="1600" dirty="0"/>
              <a:t>1–250+ employees</a:t>
            </a:r>
          </a:p>
          <a:p>
            <a:pPr marL="0" indent="0" algn="ctr">
              <a:buNone/>
            </a:pPr>
            <a:r>
              <a:rPr lang="en-US" sz="1600" dirty="0"/>
              <a:t>Centralize files</a:t>
            </a:r>
          </a:p>
          <a:p>
            <a:pPr marL="0" indent="0" algn="ctr">
              <a:buNone/>
            </a:pPr>
            <a:endParaRPr lang="en-US" sz="1600" dirty="0"/>
          </a:p>
          <a:p>
            <a:pPr marL="0" indent="0" algn="ctr">
              <a:buNone/>
            </a:pPr>
            <a:endParaRPr lang="en-US" sz="1600" dirty="0"/>
          </a:p>
          <a:p>
            <a:pPr marL="0" indent="0" algn="ctr">
              <a:buNone/>
            </a:pPr>
            <a:endParaRPr lang="en-US" sz="1600" dirty="0"/>
          </a:p>
          <a:p>
            <a:pPr marL="0" indent="0" algn="ctr">
              <a:buNone/>
            </a:pPr>
            <a:endParaRPr lang="en-US" sz="1600" dirty="0"/>
          </a:p>
          <a:p>
            <a:pPr marL="0" indent="0" algn="ctr">
              <a:spcBef>
                <a:spcPts val="600"/>
              </a:spcBef>
              <a:buNone/>
            </a:pPr>
            <a:r>
              <a:rPr lang="en-US" sz="1600" dirty="0"/>
              <a:t>Choice of HPE ProLiant Gen10 servers </a:t>
            </a:r>
          </a:p>
        </p:txBody>
      </p:sp>
      <p:sp>
        <p:nvSpPr>
          <p:cNvPr id="7" name="Isosceles Triangle 24">
            <a:extLst>
              <a:ext uri="{FF2B5EF4-FFF2-40B4-BE49-F238E27FC236}">
                <a16:creationId xmlns:a16="http://schemas.microsoft.com/office/drawing/2014/main" id="{F5AB9974-CDD0-7B4D-AFD2-B5E68F515300}"/>
              </a:ext>
            </a:extLst>
          </p:cNvPr>
          <p:cNvSpPr/>
          <p:nvPr/>
        </p:nvSpPr>
        <p:spPr bwMode="ltGray">
          <a:xfrm flipV="1">
            <a:off x="5974315" y="2049458"/>
            <a:ext cx="228600" cy="197069"/>
          </a:xfrm>
          <a:prstGeom prst="triangle">
            <a:avLst/>
          </a:prstGeom>
          <a:solidFill>
            <a:srgbClr val="32DAC8"/>
          </a:solidFill>
          <a:ln w="19050">
            <a:solidFill>
              <a:srgbClr val="32D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p>
        </p:txBody>
      </p:sp>
      <p:sp>
        <p:nvSpPr>
          <p:cNvPr id="10" name="Text Placeholder 19">
            <a:extLst>
              <a:ext uri="{FF2B5EF4-FFF2-40B4-BE49-F238E27FC236}">
                <a16:creationId xmlns:a16="http://schemas.microsoft.com/office/drawing/2014/main" id="{678821F7-C9C6-654F-B2AF-CA4CE889B018}"/>
              </a:ext>
            </a:extLst>
          </p:cNvPr>
          <p:cNvSpPr txBox="1">
            <a:spLocks/>
          </p:cNvSpPr>
          <p:nvPr/>
        </p:nvSpPr>
        <p:spPr>
          <a:xfrm>
            <a:off x="4374115" y="1421594"/>
            <a:ext cx="3429000" cy="627864"/>
          </a:xfrm>
          <a:prstGeom prst="rect">
            <a:avLst/>
          </a:prstGeom>
          <a:solidFill>
            <a:srgbClr val="32DAC8"/>
          </a:solidFill>
          <a:ln w="28575" cap="sq">
            <a:solidFill>
              <a:srgbClr val="32DAC8"/>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800" dirty="0">
                <a:solidFill>
                  <a:schemeClr val="bg1"/>
                </a:solidFill>
              </a:rPr>
              <a:t>External backup</a:t>
            </a:r>
          </a:p>
        </p:txBody>
      </p:sp>
      <p:sp>
        <p:nvSpPr>
          <p:cNvPr id="13" name="Text Placeholder 10">
            <a:extLst>
              <a:ext uri="{FF2B5EF4-FFF2-40B4-BE49-F238E27FC236}">
                <a16:creationId xmlns:a16="http://schemas.microsoft.com/office/drawing/2014/main" id="{9E54E4F0-3897-9948-981D-0EE331945C1C}"/>
              </a:ext>
            </a:extLst>
          </p:cNvPr>
          <p:cNvSpPr txBox="1">
            <a:spLocks/>
          </p:cNvSpPr>
          <p:nvPr/>
        </p:nvSpPr>
        <p:spPr>
          <a:xfrm>
            <a:off x="4375623" y="2028094"/>
            <a:ext cx="3429000" cy="2924906"/>
          </a:xfrm>
          <a:prstGeom prst="rect">
            <a:avLst/>
          </a:prstGeom>
          <a:ln w="28575" cap="sq">
            <a:solidFill>
              <a:srgbClr val="32DAC8"/>
            </a:solidFill>
            <a:miter lim="800000"/>
          </a:ln>
        </p:spPr>
        <p:txBody>
          <a:bodyPr tIns="36576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lnSpc>
                <a:spcPct val="100000"/>
              </a:lnSpc>
              <a:spcBef>
                <a:spcPts val="0"/>
              </a:spcBef>
              <a:buNone/>
            </a:pPr>
            <a:r>
              <a:rPr lang="en-US" sz="1600" dirty="0"/>
              <a:t>10–100 employees</a:t>
            </a:r>
          </a:p>
          <a:p>
            <a:pPr marL="0" indent="0" algn="ctr">
              <a:lnSpc>
                <a:spcPct val="100000"/>
              </a:lnSpc>
              <a:spcBef>
                <a:spcPts val="0"/>
              </a:spcBef>
              <a:buNone/>
            </a:pPr>
            <a:r>
              <a:rPr lang="en-US" sz="1600" dirty="0"/>
              <a:t>Portable storage</a:t>
            </a:r>
          </a:p>
          <a:p>
            <a:pPr marL="0" indent="0" algn="ctr">
              <a:buNone/>
            </a:pPr>
            <a:endParaRPr lang="en-US" sz="1600" dirty="0"/>
          </a:p>
          <a:p>
            <a:pPr marL="0" indent="0" algn="ctr">
              <a:buNone/>
            </a:pPr>
            <a:endParaRPr lang="en-US" sz="1600" dirty="0"/>
          </a:p>
          <a:p>
            <a:pPr marL="0" indent="0" algn="ctr">
              <a:buNone/>
            </a:pPr>
            <a:endParaRPr lang="en-US" sz="1600" dirty="0"/>
          </a:p>
          <a:p>
            <a:pPr marL="0" indent="0" algn="ctr">
              <a:buNone/>
            </a:pPr>
            <a:endParaRPr lang="en-US" sz="1600" dirty="0"/>
          </a:p>
          <a:p>
            <a:pPr marL="0" indent="0" algn="ctr">
              <a:lnSpc>
                <a:spcPct val="100000"/>
              </a:lnSpc>
              <a:spcBef>
                <a:spcPts val="0"/>
              </a:spcBef>
              <a:buNone/>
            </a:pPr>
            <a:r>
              <a:rPr lang="en-US" sz="1600" dirty="0"/>
              <a:t>RDX external disk</a:t>
            </a:r>
          </a:p>
          <a:p>
            <a:pPr marL="0" indent="0" algn="ctr">
              <a:lnSpc>
                <a:spcPct val="100000"/>
              </a:lnSpc>
              <a:spcBef>
                <a:spcPts val="0"/>
              </a:spcBef>
              <a:buNone/>
            </a:pPr>
            <a:r>
              <a:rPr lang="en-US" sz="1600" dirty="0"/>
              <a:t>Recommended option</a:t>
            </a:r>
            <a:br>
              <a:rPr lang="en-US" sz="1600" dirty="0"/>
            </a:br>
            <a:endParaRPr lang="en-US" sz="1600" dirty="0"/>
          </a:p>
        </p:txBody>
      </p:sp>
      <p:sp>
        <p:nvSpPr>
          <p:cNvPr id="17" name="Isosceles Triangle 24">
            <a:extLst>
              <a:ext uri="{FF2B5EF4-FFF2-40B4-BE49-F238E27FC236}">
                <a16:creationId xmlns:a16="http://schemas.microsoft.com/office/drawing/2014/main" id="{AFBCD3B6-7BBB-B942-9616-10919FD33585}"/>
              </a:ext>
            </a:extLst>
          </p:cNvPr>
          <p:cNvSpPr/>
          <p:nvPr/>
        </p:nvSpPr>
        <p:spPr bwMode="ltGray">
          <a:xfrm flipV="1">
            <a:off x="9740340" y="2049458"/>
            <a:ext cx="228600" cy="197069"/>
          </a:xfrm>
          <a:prstGeom prst="triangle">
            <a:avLst/>
          </a:prstGeom>
          <a:solidFill>
            <a:srgbClr val="808285"/>
          </a:solidFill>
          <a:ln w="19050">
            <a:solidFill>
              <a:srgbClr val="8082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dirty="0"/>
          </a:p>
        </p:txBody>
      </p:sp>
      <p:sp>
        <p:nvSpPr>
          <p:cNvPr id="18" name="Text Placeholder 19">
            <a:extLst>
              <a:ext uri="{FF2B5EF4-FFF2-40B4-BE49-F238E27FC236}">
                <a16:creationId xmlns:a16="http://schemas.microsoft.com/office/drawing/2014/main" id="{C25AEB7F-0F16-E54E-B0FE-8D27AE3C09E0}"/>
              </a:ext>
            </a:extLst>
          </p:cNvPr>
          <p:cNvSpPr txBox="1">
            <a:spLocks/>
          </p:cNvSpPr>
          <p:nvPr/>
        </p:nvSpPr>
        <p:spPr>
          <a:xfrm>
            <a:off x="8149128" y="1421594"/>
            <a:ext cx="3429000" cy="627864"/>
          </a:xfrm>
          <a:prstGeom prst="rect">
            <a:avLst/>
          </a:prstGeom>
          <a:solidFill>
            <a:srgbClr val="808285"/>
          </a:solidFill>
          <a:ln w="28575" cap="sq">
            <a:solidFill>
              <a:srgbClr val="808285"/>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800" dirty="0">
                <a:solidFill>
                  <a:schemeClr val="bg1"/>
                </a:solidFill>
              </a:rPr>
              <a:t>File archive</a:t>
            </a:r>
          </a:p>
        </p:txBody>
      </p:sp>
      <p:sp>
        <p:nvSpPr>
          <p:cNvPr id="19" name="Text Placeholder 10">
            <a:extLst>
              <a:ext uri="{FF2B5EF4-FFF2-40B4-BE49-F238E27FC236}">
                <a16:creationId xmlns:a16="http://schemas.microsoft.com/office/drawing/2014/main" id="{2FF8783D-EB5C-7544-B775-02164A9E4886}"/>
              </a:ext>
            </a:extLst>
          </p:cNvPr>
          <p:cNvSpPr txBox="1">
            <a:spLocks/>
          </p:cNvSpPr>
          <p:nvPr/>
        </p:nvSpPr>
        <p:spPr>
          <a:xfrm>
            <a:off x="8149128" y="2028094"/>
            <a:ext cx="3429000" cy="2924906"/>
          </a:xfrm>
          <a:prstGeom prst="rect">
            <a:avLst/>
          </a:prstGeom>
          <a:ln w="28575" cap="sq">
            <a:solidFill>
              <a:srgbClr val="808285"/>
            </a:solidFill>
            <a:miter lim="800000"/>
          </a:ln>
        </p:spPr>
        <p:txBody>
          <a:bodyPr tIns="36576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lnSpc>
                <a:spcPct val="100000"/>
              </a:lnSpc>
              <a:spcBef>
                <a:spcPts val="0"/>
              </a:spcBef>
              <a:buNone/>
            </a:pPr>
            <a:r>
              <a:rPr lang="en-US" sz="1600" dirty="0"/>
              <a:t>50–250+ employees</a:t>
            </a:r>
          </a:p>
          <a:p>
            <a:pPr marL="0" indent="0" algn="ctr">
              <a:lnSpc>
                <a:spcPct val="100000"/>
              </a:lnSpc>
              <a:spcBef>
                <a:spcPts val="0"/>
              </a:spcBef>
              <a:buNone/>
            </a:pPr>
            <a:r>
              <a:rPr lang="en-US" sz="1600" dirty="0"/>
              <a:t>Regulatory compliance</a:t>
            </a:r>
          </a:p>
          <a:p>
            <a:pPr marL="0" indent="0" algn="ctr">
              <a:buNone/>
            </a:pPr>
            <a:endParaRPr lang="en-US" sz="1600" dirty="0"/>
          </a:p>
          <a:p>
            <a:pPr marL="0" indent="0" algn="ctr">
              <a:buNone/>
            </a:pPr>
            <a:endParaRPr lang="en-US" sz="1600" dirty="0"/>
          </a:p>
          <a:p>
            <a:pPr marL="0" indent="0" algn="ctr">
              <a:buNone/>
            </a:pPr>
            <a:endParaRPr lang="en-US" sz="1600" dirty="0"/>
          </a:p>
          <a:p>
            <a:pPr marL="0" indent="0" algn="ctr">
              <a:buNone/>
            </a:pPr>
            <a:endParaRPr lang="en-US" sz="1600" dirty="0"/>
          </a:p>
          <a:p>
            <a:pPr marL="0" indent="0" algn="ctr">
              <a:lnSpc>
                <a:spcPct val="100000"/>
              </a:lnSpc>
              <a:spcBef>
                <a:spcPts val="0"/>
              </a:spcBef>
              <a:buNone/>
            </a:pPr>
            <a:r>
              <a:rPr lang="en-US" sz="1600" dirty="0"/>
              <a:t>StoreEver 1/8 Autoloader </a:t>
            </a:r>
          </a:p>
          <a:p>
            <a:pPr marL="0" indent="0" algn="ctr">
              <a:lnSpc>
                <a:spcPct val="100000"/>
              </a:lnSpc>
              <a:spcBef>
                <a:spcPts val="0"/>
              </a:spcBef>
              <a:buNone/>
            </a:pPr>
            <a:r>
              <a:rPr lang="en-US" sz="1600" dirty="0"/>
              <a:t>Recommended option</a:t>
            </a:r>
          </a:p>
        </p:txBody>
      </p:sp>
      <p:pic>
        <p:nvPicPr>
          <p:cNvPr id="24" name="Picture 23">
            <a:extLst>
              <a:ext uri="{FF2B5EF4-FFF2-40B4-BE49-F238E27FC236}">
                <a16:creationId xmlns:a16="http://schemas.microsoft.com/office/drawing/2014/main" id="{3BDF8E18-7A94-804A-A8A0-01390D6046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96042" y="2993910"/>
            <a:ext cx="1285091" cy="1260843"/>
          </a:xfrm>
          <a:prstGeom prst="rect">
            <a:avLst/>
          </a:prstGeom>
        </p:spPr>
      </p:pic>
      <p:pic>
        <p:nvPicPr>
          <p:cNvPr id="25" name="Content Placeholder 5">
            <a:extLst>
              <a:ext uri="{FF2B5EF4-FFF2-40B4-BE49-F238E27FC236}">
                <a16:creationId xmlns:a16="http://schemas.microsoft.com/office/drawing/2014/main" id="{4F825251-BB0C-0345-A1B9-A63445869E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34907" y="3333063"/>
            <a:ext cx="2239466" cy="533400"/>
          </a:xfrm>
          <a:prstGeom prst="rect">
            <a:avLst/>
          </a:prstGeom>
        </p:spPr>
      </p:pic>
      <p:pic>
        <p:nvPicPr>
          <p:cNvPr id="26" name="Picture 25">
            <a:extLst>
              <a:ext uri="{FF2B5EF4-FFF2-40B4-BE49-F238E27FC236}">
                <a16:creationId xmlns:a16="http://schemas.microsoft.com/office/drawing/2014/main" id="{C527C440-9D9E-054F-9DDA-F6F5765FA33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95400" y="3101517"/>
            <a:ext cx="2145436" cy="1256818"/>
          </a:xfrm>
          <a:prstGeom prst="rect">
            <a:avLst/>
          </a:prstGeom>
        </p:spPr>
      </p:pic>
      <p:grpSp>
        <p:nvGrpSpPr>
          <p:cNvPr id="11" name="Group 10"/>
          <p:cNvGrpSpPr/>
          <p:nvPr/>
        </p:nvGrpSpPr>
        <p:grpSpPr>
          <a:xfrm>
            <a:off x="609440" y="5043100"/>
            <a:ext cx="10972960" cy="769442"/>
            <a:chOff x="609440" y="5265747"/>
            <a:chExt cx="10972960" cy="769442"/>
          </a:xfrm>
          <a:solidFill>
            <a:srgbClr val="00B08A"/>
          </a:solidFill>
        </p:grpSpPr>
        <p:sp>
          <p:nvSpPr>
            <p:cNvPr id="37" name="Content Placeholder 2">
              <a:extLst>
                <a:ext uri="{FF2B5EF4-FFF2-40B4-BE49-F238E27FC236}">
                  <a16:creationId xmlns:a16="http://schemas.microsoft.com/office/drawing/2014/main" id="{0FE7EEC5-7EC9-BC42-A9CC-C256544EFEF2}"/>
                </a:ext>
              </a:extLst>
            </p:cNvPr>
            <p:cNvSpPr txBox="1">
              <a:spLocks/>
            </p:cNvSpPr>
            <p:nvPr/>
          </p:nvSpPr>
          <p:spPr>
            <a:xfrm>
              <a:off x="609440" y="5635079"/>
              <a:ext cx="10972960" cy="400110"/>
            </a:xfrm>
            <a:prstGeom prst="rect">
              <a:avLst/>
            </a:prstGeom>
            <a:solidFill>
              <a:srgbClr val="808285"/>
            </a:solidFill>
            <a:ln w="28575" cap="sq">
              <a:solidFill>
                <a:srgbClr val="808285"/>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sz="1400" dirty="0">
                  <a:solidFill>
                    <a:schemeClr val="bg1"/>
                  </a:solidFill>
                </a:rPr>
                <a:t>Configured, tested, and validated with HPE Pointnext Foundation Care support and flexible payment options from HPE Financial Services</a:t>
              </a:r>
            </a:p>
          </p:txBody>
        </p:sp>
        <p:sp>
          <p:nvSpPr>
            <p:cNvPr id="30" name="Content Placeholder 2">
              <a:extLst>
                <a:ext uri="{FF2B5EF4-FFF2-40B4-BE49-F238E27FC236}">
                  <a16:creationId xmlns:a16="http://schemas.microsoft.com/office/drawing/2014/main" id="{6A37D97D-6CD3-E344-8FA7-F5837CC88D5B}"/>
                </a:ext>
              </a:extLst>
            </p:cNvPr>
            <p:cNvSpPr txBox="1">
              <a:spLocks/>
            </p:cNvSpPr>
            <p:nvPr/>
          </p:nvSpPr>
          <p:spPr>
            <a:xfrm>
              <a:off x="609600" y="5265747"/>
              <a:ext cx="10972800" cy="400110"/>
            </a:xfrm>
            <a:prstGeom prst="rect">
              <a:avLst/>
            </a:prstGeom>
            <a:grpFill/>
            <a:ln w="28575" cap="sq">
              <a:solidFill>
                <a:srgbClr val="00B08A"/>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sz="1400" dirty="0">
                  <a:solidFill>
                    <a:schemeClr val="bg1"/>
                  </a:solidFill>
                </a:rPr>
                <a:t>Hybrid Cloud ready: </a:t>
              </a:r>
              <a:r>
                <a:rPr lang="en-US" sz="1400" b="0" dirty="0">
                  <a:solidFill>
                    <a:schemeClr val="bg1"/>
                  </a:solidFill>
                </a:rPr>
                <a:t>Colocation/data center and Microsoft Azure</a:t>
              </a:r>
              <a:r>
                <a:rPr lang="en-US" sz="1400" b="0" baseline="30000" dirty="0">
                  <a:solidFill>
                    <a:schemeClr val="bg1"/>
                  </a:solidFill>
                </a:rPr>
                <a:t>®</a:t>
              </a:r>
              <a:endParaRPr lang="en-US" sz="1400" b="0" dirty="0">
                <a:solidFill>
                  <a:schemeClr val="bg1"/>
                </a:solidFill>
              </a:endParaRPr>
            </a:p>
          </p:txBody>
        </p:sp>
      </p:grpSp>
    </p:spTree>
    <p:extLst>
      <p:ext uri="{BB962C8B-B14F-4D97-AF65-F5344CB8AC3E}">
        <p14:creationId xmlns:p14="http://schemas.microsoft.com/office/powerpoint/2010/main" val="265287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B237656-9126-E648-BFC9-3FA29751AA0E}"/>
              </a:ext>
            </a:extLst>
          </p:cNvPr>
          <p:cNvSpPr>
            <a:spLocks noGrp="1"/>
          </p:cNvSpPr>
          <p:nvPr>
            <p:ph type="body" sz="quarter" idx="13"/>
          </p:nvPr>
        </p:nvSpPr>
        <p:spPr/>
        <p:txBody>
          <a:bodyPr/>
          <a:lstStyle/>
          <a:p>
            <a:r>
              <a:rPr lang="en-US" dirty="0"/>
              <a:t>Store data—securely and efficiently—with software-defined storage</a:t>
            </a:r>
          </a:p>
        </p:txBody>
      </p:sp>
      <p:sp>
        <p:nvSpPr>
          <p:cNvPr id="2" name="Title 1">
            <a:extLst>
              <a:ext uri="{FF2B5EF4-FFF2-40B4-BE49-F238E27FC236}">
                <a16:creationId xmlns:a16="http://schemas.microsoft.com/office/drawing/2014/main" id="{30DD9993-6CBF-544F-910D-9D8060CABD44}"/>
              </a:ext>
            </a:extLst>
          </p:cNvPr>
          <p:cNvSpPr>
            <a:spLocks noGrp="1"/>
          </p:cNvSpPr>
          <p:nvPr>
            <p:ph type="title"/>
          </p:nvPr>
        </p:nvSpPr>
        <p:spPr/>
        <p:txBody>
          <a:bodyPr/>
          <a:lstStyle/>
          <a:p>
            <a:r>
              <a:rPr lang="en-US" dirty="0"/>
              <a:t>HPE Small Business Solutions for High Availability Storage</a:t>
            </a:r>
          </a:p>
        </p:txBody>
      </p:sp>
      <p:sp>
        <p:nvSpPr>
          <p:cNvPr id="36" name="TextBox 35">
            <a:extLst>
              <a:ext uri="{FF2B5EF4-FFF2-40B4-BE49-F238E27FC236}">
                <a16:creationId xmlns:a16="http://schemas.microsoft.com/office/drawing/2014/main" id="{FD6BA289-44B8-5E48-886A-96A29F07EB87}"/>
              </a:ext>
            </a:extLst>
          </p:cNvPr>
          <p:cNvSpPr txBox="1"/>
          <p:nvPr/>
        </p:nvSpPr>
        <p:spPr>
          <a:xfrm>
            <a:off x="3264493" y="6528987"/>
            <a:ext cx="0" cy="0"/>
          </a:xfrm>
          <a:prstGeom prst="rect">
            <a:avLst/>
          </a:prstGeom>
          <a:noFill/>
        </p:spPr>
        <p:txBody>
          <a:bodyPr wrap="none" lIns="0" tIns="0" rIns="0" bIns="0" rtlCol="0">
            <a:noAutofit/>
          </a:bodyPr>
          <a:lstStyle/>
          <a:p>
            <a:pPr>
              <a:lnSpc>
                <a:spcPct val="90000"/>
              </a:lnSpc>
            </a:pPr>
            <a:endParaRPr lang="en-US" dirty="0"/>
          </a:p>
        </p:txBody>
      </p:sp>
      <p:sp>
        <p:nvSpPr>
          <p:cNvPr id="37" name="Content Placeholder 2">
            <a:extLst>
              <a:ext uri="{FF2B5EF4-FFF2-40B4-BE49-F238E27FC236}">
                <a16:creationId xmlns:a16="http://schemas.microsoft.com/office/drawing/2014/main" id="{0FE7EEC5-7EC9-BC42-A9CC-C256544EFEF2}"/>
              </a:ext>
            </a:extLst>
          </p:cNvPr>
          <p:cNvSpPr txBox="1">
            <a:spLocks/>
          </p:cNvSpPr>
          <p:nvPr/>
        </p:nvSpPr>
        <p:spPr>
          <a:xfrm>
            <a:off x="609440" y="5181600"/>
            <a:ext cx="10972959" cy="615553"/>
          </a:xfrm>
          <a:prstGeom prst="rect">
            <a:avLst/>
          </a:prstGeom>
          <a:solidFill>
            <a:srgbClr val="00B08A"/>
          </a:solidFill>
          <a:ln w="28575" cap="sq">
            <a:solidFill>
              <a:srgbClr val="00B08A"/>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sz="1400" dirty="0">
                <a:solidFill>
                  <a:schemeClr val="bg1"/>
                </a:solidFill>
              </a:rPr>
              <a:t>Configured, tested, and validated with HPE Pointnext Foundation </a:t>
            </a:r>
            <a:br>
              <a:rPr lang="en-US" sz="1400" dirty="0">
                <a:solidFill>
                  <a:schemeClr val="bg1"/>
                </a:solidFill>
              </a:rPr>
            </a:br>
            <a:r>
              <a:rPr lang="en-US" sz="1400" dirty="0">
                <a:solidFill>
                  <a:schemeClr val="bg1"/>
                </a:solidFill>
              </a:rPr>
              <a:t>Care support and flexible payment options from HPE Financial Services</a:t>
            </a:r>
          </a:p>
        </p:txBody>
      </p:sp>
      <p:sp>
        <p:nvSpPr>
          <p:cNvPr id="39" name="TextBox 38"/>
          <p:cNvSpPr txBox="1"/>
          <p:nvPr/>
        </p:nvSpPr>
        <p:spPr>
          <a:xfrm>
            <a:off x="609440" y="5890661"/>
            <a:ext cx="8077200" cy="221599"/>
          </a:xfrm>
          <a:prstGeom prst="rect">
            <a:avLst/>
          </a:prstGeom>
          <a:noFill/>
        </p:spPr>
        <p:txBody>
          <a:bodyPr wrap="square" lIns="0" tIns="0" rIns="0" bIns="0" rtlCol="0" anchor="b">
            <a:spAutoFit/>
          </a:bodyPr>
          <a:lstStyle/>
          <a:p>
            <a:pPr>
              <a:lnSpc>
                <a:spcPct val="90000"/>
              </a:lnSpc>
            </a:pPr>
            <a:r>
              <a:rPr lang="en-US" sz="800" baseline="30000" dirty="0"/>
              <a:t>1</a:t>
            </a:r>
            <a:r>
              <a:rPr lang="en-US" sz="800" dirty="0"/>
              <a:t> Microsoft Azure Stack HCI is available in Windows Server 2019 Datacenter. Windows Storage Server Direct is available in Windows Server 2016 Datacenter.</a:t>
            </a:r>
            <a:endParaRPr lang="en-US" sz="800" baseline="30000" dirty="0"/>
          </a:p>
          <a:p>
            <a:pPr>
              <a:lnSpc>
                <a:spcPct val="90000"/>
              </a:lnSpc>
            </a:pPr>
            <a:r>
              <a:rPr lang="en-US" sz="800" baseline="30000" dirty="0"/>
              <a:t>2</a:t>
            </a:r>
            <a:r>
              <a:rPr lang="en-US" sz="800" dirty="0"/>
              <a:t> 2-node solutions require an additional witness host that is separate from the storage solution; can support up to 16 nodes for Windows and up to 64 nodes for VMware.</a:t>
            </a:r>
          </a:p>
        </p:txBody>
      </p:sp>
      <p:sp>
        <p:nvSpPr>
          <p:cNvPr id="12" name="Text Placeholder 9">
            <a:extLst>
              <a:ext uri="{FF2B5EF4-FFF2-40B4-BE49-F238E27FC236}">
                <a16:creationId xmlns:a16="http://schemas.microsoft.com/office/drawing/2014/main" id="{C3161AE4-BBF2-814A-99D6-C64DF362F862}"/>
              </a:ext>
            </a:extLst>
          </p:cNvPr>
          <p:cNvSpPr txBox="1">
            <a:spLocks/>
          </p:cNvSpPr>
          <p:nvPr/>
        </p:nvSpPr>
        <p:spPr>
          <a:xfrm>
            <a:off x="4379913" y="1905000"/>
            <a:ext cx="3429000" cy="3116695"/>
          </a:xfrm>
          <a:prstGeom prst="rect">
            <a:avLst/>
          </a:prstGeom>
          <a:ln w="28575" cap="sq">
            <a:solidFill>
              <a:srgbClr val="32DAC8"/>
            </a:solidFill>
            <a:miter lim="800000"/>
          </a:ln>
        </p:spPr>
        <p:txBody>
          <a:bodyPr tIns="64008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r>
              <a:rPr lang="en-US" sz="1600" dirty="0"/>
              <a:t>HPE ProLiant DL38x Gen10 Servers</a:t>
            </a:r>
          </a:p>
          <a:p>
            <a:pPr marL="0" indent="0" algn="ctr">
              <a:buNone/>
            </a:pPr>
            <a:endParaRPr lang="en-US" sz="1400" dirty="0"/>
          </a:p>
        </p:txBody>
      </p:sp>
      <p:sp>
        <p:nvSpPr>
          <p:cNvPr id="6" name="Isosceles Triangle 43">
            <a:extLst>
              <a:ext uri="{FF2B5EF4-FFF2-40B4-BE49-F238E27FC236}">
                <a16:creationId xmlns:a16="http://schemas.microsoft.com/office/drawing/2014/main" id="{7200F81B-18CE-2845-8169-B42363485CBC}"/>
              </a:ext>
            </a:extLst>
          </p:cNvPr>
          <p:cNvSpPr/>
          <p:nvPr/>
        </p:nvSpPr>
        <p:spPr bwMode="ltGray">
          <a:xfrm flipV="1">
            <a:off x="5980113" y="2049458"/>
            <a:ext cx="228600" cy="197069"/>
          </a:xfrm>
          <a:prstGeom prst="triangle">
            <a:avLst/>
          </a:prstGeom>
          <a:solidFill>
            <a:srgbClr val="32DAC8"/>
          </a:solidFill>
          <a:ln w="19050">
            <a:solidFill>
              <a:srgbClr val="32D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9" name="Text Placeholder 19">
            <a:extLst>
              <a:ext uri="{FF2B5EF4-FFF2-40B4-BE49-F238E27FC236}">
                <a16:creationId xmlns:a16="http://schemas.microsoft.com/office/drawing/2014/main" id="{C3921D13-81CD-C54C-B0C0-DA3C24C84CD9}"/>
              </a:ext>
            </a:extLst>
          </p:cNvPr>
          <p:cNvSpPr txBox="1">
            <a:spLocks/>
          </p:cNvSpPr>
          <p:nvPr/>
        </p:nvSpPr>
        <p:spPr>
          <a:xfrm>
            <a:off x="4379913" y="1421594"/>
            <a:ext cx="3429000" cy="615553"/>
          </a:xfrm>
          <a:prstGeom prst="rect">
            <a:avLst/>
          </a:prstGeom>
          <a:solidFill>
            <a:srgbClr val="32DAC8"/>
          </a:solidFill>
          <a:ln w="28575" cap="sq">
            <a:solidFill>
              <a:srgbClr val="32DAC8"/>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600" dirty="0">
                <a:solidFill>
                  <a:schemeClr val="bg1"/>
                </a:solidFill>
              </a:rPr>
              <a:t>Microsoft Azure Stack HCI </a:t>
            </a:r>
            <a:br>
              <a:rPr lang="en-US" sz="1600" dirty="0">
                <a:solidFill>
                  <a:schemeClr val="bg1"/>
                </a:solidFill>
              </a:rPr>
            </a:br>
            <a:r>
              <a:rPr lang="en-US" sz="1600" b="0" dirty="0">
                <a:solidFill>
                  <a:schemeClr val="bg1"/>
                </a:solidFill>
              </a:rPr>
              <a:t>(formerly WSSD)</a:t>
            </a:r>
            <a:r>
              <a:rPr lang="en-US" sz="1600" b="0" baseline="30000" dirty="0">
                <a:solidFill>
                  <a:schemeClr val="bg1"/>
                </a:solidFill>
              </a:rPr>
              <a:t>1</a:t>
            </a:r>
          </a:p>
        </p:txBody>
      </p:sp>
      <p:sp>
        <p:nvSpPr>
          <p:cNvPr id="4" name="TextBox 3"/>
          <p:cNvSpPr txBox="1"/>
          <p:nvPr/>
        </p:nvSpPr>
        <p:spPr>
          <a:xfrm>
            <a:off x="5152240" y="2719694"/>
            <a:ext cx="1884347" cy="221599"/>
          </a:xfrm>
          <a:prstGeom prst="rect">
            <a:avLst/>
          </a:prstGeom>
          <a:noFill/>
        </p:spPr>
        <p:txBody>
          <a:bodyPr wrap="square" lIns="0" tIns="0" rIns="0" bIns="0" rtlCol="0">
            <a:spAutoFit/>
          </a:bodyPr>
          <a:lstStyle/>
          <a:p>
            <a:pPr algn="ctr">
              <a:lnSpc>
                <a:spcPct val="90000"/>
              </a:lnSpc>
            </a:pPr>
            <a:r>
              <a:rPr lang="en-US" sz="1600" dirty="0"/>
              <a:t>8 VMs per node</a:t>
            </a:r>
            <a:r>
              <a:rPr lang="en-US" sz="1600" baseline="30000" dirty="0"/>
              <a:t>2</a:t>
            </a:r>
          </a:p>
        </p:txBody>
      </p:sp>
      <p:grpSp>
        <p:nvGrpSpPr>
          <p:cNvPr id="10" name="Group 9">
            <a:extLst>
              <a:ext uri="{FF2B5EF4-FFF2-40B4-BE49-F238E27FC236}">
                <a16:creationId xmlns:a16="http://schemas.microsoft.com/office/drawing/2014/main" id="{B08C3C3C-0DC9-1746-8D27-CB78D8703B8D}"/>
              </a:ext>
            </a:extLst>
          </p:cNvPr>
          <p:cNvGrpSpPr/>
          <p:nvPr/>
        </p:nvGrpSpPr>
        <p:grpSpPr>
          <a:xfrm>
            <a:off x="5102289" y="3481769"/>
            <a:ext cx="1984248" cy="978838"/>
            <a:chOff x="3121152" y="3048000"/>
            <a:chExt cx="1984248" cy="978838"/>
          </a:xfrm>
        </p:grpSpPr>
        <p:pic>
          <p:nvPicPr>
            <p:cNvPr id="43" name="Picture 42">
              <a:extLst>
                <a:ext uri="{FF2B5EF4-FFF2-40B4-BE49-F238E27FC236}">
                  <a16:creationId xmlns:a16="http://schemas.microsoft.com/office/drawing/2014/main" id="{32C3A2B5-90E2-E94A-B7C8-1AF419DAD3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21152" y="3406760"/>
              <a:ext cx="1984248" cy="620078"/>
            </a:xfrm>
            <a:prstGeom prst="rect">
              <a:avLst/>
            </a:prstGeom>
          </p:spPr>
        </p:pic>
        <p:pic>
          <p:nvPicPr>
            <p:cNvPr id="44" name="Picture 43">
              <a:extLst>
                <a:ext uri="{FF2B5EF4-FFF2-40B4-BE49-F238E27FC236}">
                  <a16:creationId xmlns:a16="http://schemas.microsoft.com/office/drawing/2014/main" id="{BB5019C3-6B99-41C1-916D-CD237D572ED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21152" y="3048000"/>
              <a:ext cx="1984248" cy="620078"/>
            </a:xfrm>
            <a:prstGeom prst="rect">
              <a:avLst/>
            </a:prstGeom>
          </p:spPr>
        </p:pic>
      </p:grpSp>
      <p:sp>
        <p:nvSpPr>
          <p:cNvPr id="49" name="Text Placeholder 10">
            <a:extLst>
              <a:ext uri="{FF2B5EF4-FFF2-40B4-BE49-F238E27FC236}">
                <a16:creationId xmlns:a16="http://schemas.microsoft.com/office/drawing/2014/main" id="{9E54E4F0-3897-9948-981D-0EE331945C1C}"/>
              </a:ext>
            </a:extLst>
          </p:cNvPr>
          <p:cNvSpPr txBox="1">
            <a:spLocks/>
          </p:cNvSpPr>
          <p:nvPr/>
        </p:nvSpPr>
        <p:spPr>
          <a:xfrm>
            <a:off x="8150384" y="1905000"/>
            <a:ext cx="3429000" cy="3119529"/>
          </a:xfrm>
          <a:prstGeom prst="rect">
            <a:avLst/>
          </a:prstGeom>
          <a:ln w="28575" cap="sq">
            <a:solidFill>
              <a:srgbClr val="808285"/>
            </a:solidFill>
            <a:miter lim="800000"/>
          </a:ln>
        </p:spPr>
        <p:txBody>
          <a:bodyPr tIns="64008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r>
              <a:rPr lang="en-US" sz="1600" dirty="0"/>
              <a:t>HPE ProLiant DL38x Gen10 Servers </a:t>
            </a:r>
          </a:p>
        </p:txBody>
      </p:sp>
      <p:pic>
        <p:nvPicPr>
          <p:cNvPr id="51" name="Picture 50">
            <a:extLst>
              <a:ext uri="{FF2B5EF4-FFF2-40B4-BE49-F238E27FC236}">
                <a16:creationId xmlns:a16="http://schemas.microsoft.com/office/drawing/2014/main" id="{9F474C55-9DD4-214E-8E2A-D2938DB766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81545" y="2353721"/>
            <a:ext cx="1366678" cy="202866"/>
          </a:xfrm>
          <a:prstGeom prst="rect">
            <a:avLst/>
          </a:prstGeom>
        </p:spPr>
      </p:pic>
      <p:grpSp>
        <p:nvGrpSpPr>
          <p:cNvPr id="11" name="Group 10">
            <a:extLst>
              <a:ext uri="{FF2B5EF4-FFF2-40B4-BE49-F238E27FC236}">
                <a16:creationId xmlns:a16="http://schemas.microsoft.com/office/drawing/2014/main" id="{89D781C0-1D27-0E4E-B51F-045F0E70636F}"/>
              </a:ext>
            </a:extLst>
          </p:cNvPr>
          <p:cNvGrpSpPr/>
          <p:nvPr/>
        </p:nvGrpSpPr>
        <p:grpSpPr>
          <a:xfrm>
            <a:off x="8872760" y="3481769"/>
            <a:ext cx="1984248" cy="978838"/>
            <a:chOff x="7159752" y="3048000"/>
            <a:chExt cx="1984248" cy="978838"/>
          </a:xfrm>
        </p:grpSpPr>
        <p:pic>
          <p:nvPicPr>
            <p:cNvPr id="50" name="Picture 49">
              <a:extLst>
                <a:ext uri="{FF2B5EF4-FFF2-40B4-BE49-F238E27FC236}">
                  <a16:creationId xmlns:a16="http://schemas.microsoft.com/office/drawing/2014/main" id="{B8D172F4-D09A-E84A-82B8-0462F807A1B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59752" y="3406760"/>
              <a:ext cx="1984248" cy="620078"/>
            </a:xfrm>
            <a:prstGeom prst="rect">
              <a:avLst/>
            </a:prstGeom>
          </p:spPr>
        </p:pic>
        <p:pic>
          <p:nvPicPr>
            <p:cNvPr id="52" name="Picture 51">
              <a:extLst>
                <a:ext uri="{FF2B5EF4-FFF2-40B4-BE49-F238E27FC236}">
                  <a16:creationId xmlns:a16="http://schemas.microsoft.com/office/drawing/2014/main" id="{DF4DDA78-7546-4C45-A585-669534C027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59752" y="3048000"/>
              <a:ext cx="1984248" cy="620078"/>
            </a:xfrm>
            <a:prstGeom prst="rect">
              <a:avLst/>
            </a:prstGeom>
          </p:spPr>
        </p:pic>
      </p:grpSp>
      <p:sp>
        <p:nvSpPr>
          <p:cNvPr id="48" name="Text Placeholder 19">
            <a:extLst>
              <a:ext uri="{FF2B5EF4-FFF2-40B4-BE49-F238E27FC236}">
                <a16:creationId xmlns:a16="http://schemas.microsoft.com/office/drawing/2014/main" id="{678821F7-C9C6-654F-B2AF-CA4CE889B018}"/>
              </a:ext>
            </a:extLst>
          </p:cNvPr>
          <p:cNvSpPr txBox="1">
            <a:spLocks/>
          </p:cNvSpPr>
          <p:nvPr/>
        </p:nvSpPr>
        <p:spPr>
          <a:xfrm>
            <a:off x="8150384" y="1421594"/>
            <a:ext cx="3429000" cy="612648"/>
          </a:xfrm>
          <a:prstGeom prst="rect">
            <a:avLst/>
          </a:prstGeom>
          <a:solidFill>
            <a:srgbClr val="808285"/>
          </a:solidFill>
          <a:ln w="28575" cap="sq">
            <a:solidFill>
              <a:srgbClr val="808285"/>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600" dirty="0">
                <a:solidFill>
                  <a:schemeClr val="bg1"/>
                </a:solidFill>
              </a:rPr>
              <a:t>VMware vSAN</a:t>
            </a:r>
            <a:r>
              <a:rPr lang="en-US" sz="1600" baseline="30000" dirty="0">
                <a:solidFill>
                  <a:schemeClr val="bg1"/>
                </a:solidFill>
              </a:rPr>
              <a:t>®</a:t>
            </a:r>
          </a:p>
        </p:txBody>
      </p:sp>
      <p:sp>
        <p:nvSpPr>
          <p:cNvPr id="53" name="Isosceles Triangle 24">
            <a:extLst>
              <a:ext uri="{FF2B5EF4-FFF2-40B4-BE49-F238E27FC236}">
                <a16:creationId xmlns:a16="http://schemas.microsoft.com/office/drawing/2014/main" id="{F5AB9974-CDD0-7B4D-AFD2-B5E68F515300}"/>
              </a:ext>
            </a:extLst>
          </p:cNvPr>
          <p:cNvSpPr/>
          <p:nvPr/>
        </p:nvSpPr>
        <p:spPr bwMode="ltGray">
          <a:xfrm flipV="1">
            <a:off x="9750584" y="2049458"/>
            <a:ext cx="228600" cy="197069"/>
          </a:xfrm>
          <a:prstGeom prst="triangle">
            <a:avLst/>
          </a:prstGeom>
          <a:solidFill>
            <a:srgbClr val="808285"/>
          </a:solidFill>
          <a:ln w="19050">
            <a:solidFill>
              <a:srgbClr val="8082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54" name="TextBox 53"/>
          <p:cNvSpPr txBox="1"/>
          <p:nvPr/>
        </p:nvSpPr>
        <p:spPr>
          <a:xfrm>
            <a:off x="8922711" y="2719694"/>
            <a:ext cx="1884347" cy="221599"/>
          </a:xfrm>
          <a:prstGeom prst="rect">
            <a:avLst/>
          </a:prstGeom>
          <a:noFill/>
        </p:spPr>
        <p:txBody>
          <a:bodyPr wrap="square" lIns="0" tIns="0" rIns="0" bIns="0" rtlCol="0">
            <a:spAutoFit/>
          </a:bodyPr>
          <a:lstStyle/>
          <a:p>
            <a:pPr algn="ctr">
              <a:lnSpc>
                <a:spcPct val="90000"/>
              </a:lnSpc>
            </a:pPr>
            <a:r>
              <a:rPr lang="en-US" sz="1600" dirty="0"/>
              <a:t>8 VMs per node</a:t>
            </a:r>
            <a:r>
              <a:rPr lang="en-US" sz="1600" baseline="30000" dirty="0"/>
              <a:t>2</a:t>
            </a:r>
          </a:p>
        </p:txBody>
      </p:sp>
      <p:sp>
        <p:nvSpPr>
          <p:cNvPr id="5" name="TextBox 4">
            <a:extLst>
              <a:ext uri="{FF2B5EF4-FFF2-40B4-BE49-F238E27FC236}">
                <a16:creationId xmlns:a16="http://schemas.microsoft.com/office/drawing/2014/main" id="{E570BEFB-6017-F34A-A725-16C28C136A78}"/>
              </a:ext>
            </a:extLst>
          </p:cNvPr>
          <p:cNvSpPr txBox="1"/>
          <p:nvPr/>
        </p:nvSpPr>
        <p:spPr>
          <a:xfrm>
            <a:off x="2323941" y="3683046"/>
            <a:ext cx="0" cy="0"/>
          </a:xfrm>
          <a:prstGeom prst="rect">
            <a:avLst/>
          </a:prstGeom>
          <a:noFill/>
        </p:spPr>
        <p:txBody>
          <a:bodyPr wrap="none" lIns="0" tIns="0" rIns="0" bIns="0" rtlCol="0">
            <a:noAutofit/>
          </a:bodyPr>
          <a:lstStyle/>
          <a:p>
            <a:pPr>
              <a:lnSpc>
                <a:spcPct val="90000"/>
              </a:lnSpc>
            </a:pPr>
            <a:endParaRPr lang="en-US" dirty="0"/>
          </a:p>
        </p:txBody>
      </p:sp>
      <p:sp>
        <p:nvSpPr>
          <p:cNvPr id="27" name="Text Placeholder 9">
            <a:extLst>
              <a:ext uri="{FF2B5EF4-FFF2-40B4-BE49-F238E27FC236}">
                <a16:creationId xmlns:a16="http://schemas.microsoft.com/office/drawing/2014/main" id="{E267287F-E993-43CA-A849-BADBE371C356}"/>
              </a:ext>
            </a:extLst>
          </p:cNvPr>
          <p:cNvSpPr txBox="1">
            <a:spLocks/>
          </p:cNvSpPr>
          <p:nvPr/>
        </p:nvSpPr>
        <p:spPr>
          <a:xfrm>
            <a:off x="609441" y="1905000"/>
            <a:ext cx="3429000" cy="3116695"/>
          </a:xfrm>
          <a:prstGeom prst="rect">
            <a:avLst/>
          </a:prstGeom>
          <a:ln w="28575" cap="sq">
            <a:solidFill>
              <a:srgbClr val="00B08A"/>
            </a:solidFill>
            <a:miter lim="800000"/>
          </a:ln>
        </p:spPr>
        <p:txBody>
          <a:bodyPr tIns="64008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endParaRPr lang="en-US" sz="1400" dirty="0"/>
          </a:p>
          <a:p>
            <a:pPr marL="0" indent="0" algn="ctr">
              <a:buNone/>
            </a:pPr>
            <a:r>
              <a:rPr lang="en-US" sz="1600" dirty="0"/>
              <a:t>HPE ProLiant ML350 Gen10 Servers</a:t>
            </a:r>
          </a:p>
          <a:p>
            <a:pPr marL="0" indent="0" algn="ctr">
              <a:buNone/>
            </a:pPr>
            <a:endParaRPr lang="en-US" sz="1400" dirty="0"/>
          </a:p>
        </p:txBody>
      </p:sp>
      <p:sp>
        <p:nvSpPr>
          <p:cNvPr id="28" name="Text Placeholder 19">
            <a:extLst>
              <a:ext uri="{FF2B5EF4-FFF2-40B4-BE49-F238E27FC236}">
                <a16:creationId xmlns:a16="http://schemas.microsoft.com/office/drawing/2014/main" id="{528FC5BC-3447-4EA6-B768-C98F55F64E7A}"/>
              </a:ext>
            </a:extLst>
          </p:cNvPr>
          <p:cNvSpPr txBox="1">
            <a:spLocks/>
          </p:cNvSpPr>
          <p:nvPr/>
        </p:nvSpPr>
        <p:spPr>
          <a:xfrm>
            <a:off x="609441" y="1421594"/>
            <a:ext cx="3429000" cy="615553"/>
          </a:xfrm>
          <a:prstGeom prst="rect">
            <a:avLst/>
          </a:prstGeom>
          <a:solidFill>
            <a:srgbClr val="00B08A"/>
          </a:solidFill>
          <a:ln w="28575" cap="sq">
            <a:solidFill>
              <a:srgbClr val="00B08A"/>
            </a:solidFill>
            <a:miter lim="800000"/>
          </a:ln>
        </p:spPr>
        <p:txBody>
          <a:bodyPr vert="horz" lIns="91440" tIns="91440" rIns="91440" bIns="9144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pPr algn="ctr"/>
            <a:r>
              <a:rPr lang="en-US" sz="1600" dirty="0">
                <a:solidFill>
                  <a:schemeClr val="bg1"/>
                </a:solidFill>
              </a:rPr>
              <a:t>Microsoft Azure Stack HCI </a:t>
            </a:r>
            <a:br>
              <a:rPr lang="en-US" sz="1600" dirty="0">
                <a:solidFill>
                  <a:schemeClr val="bg1"/>
                </a:solidFill>
              </a:rPr>
            </a:br>
            <a:r>
              <a:rPr lang="en-US" sz="1600" b="0" dirty="0">
                <a:solidFill>
                  <a:schemeClr val="bg1"/>
                </a:solidFill>
              </a:rPr>
              <a:t>(formerly WSSD)</a:t>
            </a:r>
            <a:r>
              <a:rPr lang="en-US" sz="1600" b="0" baseline="30000" dirty="0">
                <a:solidFill>
                  <a:schemeClr val="bg1"/>
                </a:solidFill>
              </a:rPr>
              <a:t>1</a:t>
            </a:r>
          </a:p>
        </p:txBody>
      </p:sp>
      <p:sp>
        <p:nvSpPr>
          <p:cNvPr id="30" name="TextBox 29">
            <a:extLst>
              <a:ext uri="{FF2B5EF4-FFF2-40B4-BE49-F238E27FC236}">
                <a16:creationId xmlns:a16="http://schemas.microsoft.com/office/drawing/2014/main" id="{77555287-79A4-45F7-A174-D92591EE12AE}"/>
              </a:ext>
            </a:extLst>
          </p:cNvPr>
          <p:cNvSpPr txBox="1"/>
          <p:nvPr/>
        </p:nvSpPr>
        <p:spPr>
          <a:xfrm>
            <a:off x="1381768" y="2719694"/>
            <a:ext cx="1884347" cy="221599"/>
          </a:xfrm>
          <a:prstGeom prst="rect">
            <a:avLst/>
          </a:prstGeom>
          <a:noFill/>
        </p:spPr>
        <p:txBody>
          <a:bodyPr wrap="square" lIns="0" tIns="0" rIns="0" bIns="0" rtlCol="0">
            <a:spAutoFit/>
          </a:bodyPr>
          <a:lstStyle/>
          <a:p>
            <a:pPr algn="ctr">
              <a:lnSpc>
                <a:spcPct val="90000"/>
              </a:lnSpc>
            </a:pPr>
            <a:r>
              <a:rPr lang="en-US" sz="1600" dirty="0"/>
              <a:t>6 VMs per node</a:t>
            </a:r>
            <a:r>
              <a:rPr lang="en-US" sz="1600" baseline="30000" dirty="0"/>
              <a:t>2</a:t>
            </a:r>
          </a:p>
        </p:txBody>
      </p:sp>
      <p:sp>
        <p:nvSpPr>
          <p:cNvPr id="34" name="Isosceles Triangle 43">
            <a:extLst>
              <a:ext uri="{FF2B5EF4-FFF2-40B4-BE49-F238E27FC236}">
                <a16:creationId xmlns:a16="http://schemas.microsoft.com/office/drawing/2014/main" id="{9766D1FD-1846-4D7D-8BE9-77956BA9C59A}"/>
              </a:ext>
            </a:extLst>
          </p:cNvPr>
          <p:cNvSpPr/>
          <p:nvPr/>
        </p:nvSpPr>
        <p:spPr bwMode="ltGray">
          <a:xfrm flipV="1">
            <a:off x="2209641" y="2049895"/>
            <a:ext cx="228600" cy="197069"/>
          </a:xfrm>
          <a:prstGeom prst="triangle">
            <a:avLst/>
          </a:prstGeom>
          <a:solidFill>
            <a:srgbClr val="00B08A"/>
          </a:solidFill>
          <a:ln w="19050">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pic>
        <p:nvPicPr>
          <p:cNvPr id="20" name="Picture 19">
            <a:extLst>
              <a:ext uri="{FF2B5EF4-FFF2-40B4-BE49-F238E27FC236}">
                <a16:creationId xmlns:a16="http://schemas.microsoft.com/office/drawing/2014/main" id="{4833628A-74BC-654C-9E25-C1C22312BC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77653" y="2958860"/>
            <a:ext cx="1892577" cy="1561376"/>
          </a:xfrm>
          <a:prstGeom prst="rect">
            <a:avLst/>
          </a:prstGeom>
        </p:spPr>
      </p:pic>
      <p:pic>
        <p:nvPicPr>
          <p:cNvPr id="23" name="Picture 22">
            <a:extLst>
              <a:ext uri="{FF2B5EF4-FFF2-40B4-BE49-F238E27FC236}">
                <a16:creationId xmlns:a16="http://schemas.microsoft.com/office/drawing/2014/main" id="{0922A274-B53F-024C-B1E6-C17D4FE3CD85}"/>
              </a:ext>
            </a:extLst>
          </p:cNvPr>
          <p:cNvPicPr>
            <a:picLocks noChangeAspect="1"/>
          </p:cNvPicPr>
          <p:nvPr/>
        </p:nvPicPr>
        <p:blipFill>
          <a:blip r:embed="rId6"/>
          <a:stretch>
            <a:fillRect/>
          </a:stretch>
        </p:blipFill>
        <p:spPr>
          <a:xfrm>
            <a:off x="1075986" y="2316493"/>
            <a:ext cx="2495910" cy="277323"/>
          </a:xfrm>
          <a:prstGeom prst="rect">
            <a:avLst/>
          </a:prstGeom>
        </p:spPr>
      </p:pic>
      <p:pic>
        <p:nvPicPr>
          <p:cNvPr id="46" name="Picture 45">
            <a:extLst>
              <a:ext uri="{FF2B5EF4-FFF2-40B4-BE49-F238E27FC236}">
                <a16:creationId xmlns:a16="http://schemas.microsoft.com/office/drawing/2014/main" id="{D8CDF1F5-C362-0A44-8662-70DEF16FF790}"/>
              </a:ext>
            </a:extLst>
          </p:cNvPr>
          <p:cNvPicPr>
            <a:picLocks noChangeAspect="1"/>
          </p:cNvPicPr>
          <p:nvPr/>
        </p:nvPicPr>
        <p:blipFill>
          <a:blip r:embed="rId6"/>
          <a:stretch>
            <a:fillRect/>
          </a:stretch>
        </p:blipFill>
        <p:spPr>
          <a:xfrm>
            <a:off x="4846458" y="2316493"/>
            <a:ext cx="2495910" cy="277323"/>
          </a:xfrm>
          <a:prstGeom prst="rect">
            <a:avLst/>
          </a:prstGeom>
        </p:spPr>
      </p:pic>
    </p:spTree>
    <p:extLst>
      <p:ext uri="{BB962C8B-B14F-4D97-AF65-F5344CB8AC3E}">
        <p14:creationId xmlns:p14="http://schemas.microsoft.com/office/powerpoint/2010/main" val="403610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0761F25-324A-4912-9698-614B5F1EE5CB}"/>
              </a:ext>
            </a:extLst>
          </p:cNvPr>
          <p:cNvSpPr>
            <a:spLocks noGrp="1"/>
          </p:cNvSpPr>
          <p:nvPr>
            <p:ph type="title"/>
          </p:nvPr>
        </p:nvSpPr>
        <p:spPr/>
        <p:txBody>
          <a:bodyPr/>
          <a:lstStyle/>
          <a:p>
            <a:r>
              <a:rPr lang="en-US" dirty="0"/>
              <a:t>Match the cards</a:t>
            </a:r>
          </a:p>
        </p:txBody>
      </p:sp>
      <p:sp>
        <p:nvSpPr>
          <p:cNvPr id="10" name="Text Placeholder 6">
            <a:extLst>
              <a:ext uri="{FF2B5EF4-FFF2-40B4-BE49-F238E27FC236}">
                <a16:creationId xmlns:a16="http://schemas.microsoft.com/office/drawing/2014/main" id="{166F0212-0E02-4848-9B5D-E92740615221}"/>
              </a:ext>
            </a:extLst>
          </p:cNvPr>
          <p:cNvSpPr>
            <a:spLocks noGrp="1"/>
          </p:cNvSpPr>
          <p:nvPr>
            <p:ph type="body" sz="quarter" idx="14"/>
          </p:nvPr>
        </p:nvSpPr>
        <p:spPr/>
        <p:txBody>
          <a:bodyPr/>
          <a:lstStyle/>
          <a:p>
            <a:r>
              <a:rPr lang="en-US" dirty="0"/>
              <a:t>Match the title with the descriptions</a:t>
            </a:r>
          </a:p>
        </p:txBody>
      </p:sp>
      <p:sp>
        <p:nvSpPr>
          <p:cNvPr id="4" name="Slide Number Placeholder 3"/>
          <p:cNvSpPr>
            <a:spLocks noGrp="1"/>
          </p:cNvSpPr>
          <p:nvPr>
            <p:ph type="sldNum" sz="quarter" idx="16"/>
          </p:nvPr>
        </p:nvSpPr>
        <p:spPr bwMode="gray">
          <a:prstGeom prst="rect">
            <a:avLst/>
          </a:prstGeom>
        </p:spPr>
        <p:txBody>
          <a:bodyPr vert="horz" wrap="none" lIns="0" tIns="0" rIns="0" bIns="0" rtlCol="0" anchor="b"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16F8AB-BCEA-4347-8BA6-BE776009BC89}" type="slidenum">
              <a:rPr lang="en-GB" smtClean="0">
                <a:solidFill>
                  <a:prstClr val="white"/>
                </a:solidFill>
              </a:rPr>
              <a:pPr/>
              <a:t>23</a:t>
            </a:fld>
            <a:endParaRPr lang="en-US" dirty="0"/>
          </a:p>
        </p:txBody>
      </p:sp>
    </p:spTree>
    <p:extLst>
      <p:ext uri="{BB962C8B-B14F-4D97-AF65-F5344CB8AC3E}">
        <p14:creationId xmlns:p14="http://schemas.microsoft.com/office/powerpoint/2010/main" val="4067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2449B-A207-B64C-9968-296DC2C58FA0}"/>
              </a:ext>
            </a:extLst>
          </p:cNvPr>
          <p:cNvSpPr>
            <a:spLocks noGrp="1"/>
          </p:cNvSpPr>
          <p:nvPr>
            <p:ph type="title"/>
          </p:nvPr>
        </p:nvSpPr>
        <p:spPr/>
        <p:txBody>
          <a:bodyPr/>
          <a:lstStyle/>
          <a:p>
            <a:r>
              <a:rPr lang="en-US" dirty="0"/>
              <a:t>Building a better IT experience</a:t>
            </a:r>
          </a:p>
        </p:txBody>
      </p:sp>
      <p:sp>
        <p:nvSpPr>
          <p:cNvPr id="3" name="Footer Placeholder 2">
            <a:extLst>
              <a:ext uri="{FF2B5EF4-FFF2-40B4-BE49-F238E27FC236}">
                <a16:creationId xmlns:a16="http://schemas.microsoft.com/office/drawing/2014/main" id="{D55DE9A4-32DB-DC44-A3CA-D2A5D0DED92C}"/>
              </a:ext>
            </a:extLst>
          </p:cNvPr>
          <p:cNvSpPr>
            <a:spLocks noGrp="1"/>
          </p:cNvSpPr>
          <p:nvPr>
            <p:ph type="ftr" sz="quarter" idx="11"/>
          </p:nvPr>
        </p:nvSpPr>
        <p:spPr>
          <a:xfrm>
            <a:off x="6934200" y="6426104"/>
            <a:ext cx="4025198" cy="210312"/>
          </a:xfrm>
          <a:prstGeom prst="rect">
            <a:avLst/>
          </a:prstGeom>
        </p:spPr>
        <p:txBody>
          <a:bodyPr vert="horz" wrap="none" lIns="0" tIns="0" rIns="0" bIns="0" rtlCol="0" anchor="b" anchorCtr="0"/>
          <a:lstStyle>
            <a:defPPr>
              <a:defRPr lang="en-US"/>
            </a:defPPr>
            <a:lvl1pPr marL="0" algn="r"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white"/>
                </a:solidFill>
              </a:rPr>
              <a:t>For HPE and Channel Partner internal use only</a:t>
            </a:r>
            <a:endParaRPr lang="en-US" dirty="0"/>
          </a:p>
        </p:txBody>
      </p:sp>
      <p:sp>
        <p:nvSpPr>
          <p:cNvPr id="5" name="Slide Number Placeholder 4">
            <a:extLst>
              <a:ext uri="{FF2B5EF4-FFF2-40B4-BE49-F238E27FC236}">
                <a16:creationId xmlns:a16="http://schemas.microsoft.com/office/drawing/2014/main" id="{045EFBF1-62A9-D346-BDF9-CAD47475D345}"/>
              </a:ext>
            </a:extLst>
          </p:cNvPr>
          <p:cNvSpPr>
            <a:spLocks noGrp="1"/>
          </p:cNvSpPr>
          <p:nvPr>
            <p:ph type="sldNum" sz="quarter" idx="12"/>
          </p:nvPr>
        </p:nvSpPr>
        <p:spPr bwMode="gray">
          <a:xfrm>
            <a:off x="11049000" y="6430868"/>
            <a:ext cx="533399" cy="232147"/>
          </a:xfrm>
          <a:prstGeom prst="rect">
            <a:avLst/>
          </a:prstGeom>
        </p:spPr>
        <p:txBody>
          <a:bodyPr vert="horz" wrap="none" lIns="0" tIns="0" rIns="0" bIns="0" rtlCol="0" anchor="b"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16F8AB-BCEA-4347-8BA6-BE776009BC89}" type="slidenum">
              <a:rPr lang="en-GB" smtClean="0">
                <a:solidFill>
                  <a:prstClr val="white"/>
                </a:solidFill>
              </a:rPr>
              <a:pPr/>
              <a:t>24</a:t>
            </a:fld>
            <a:endParaRPr lang="en-US" dirty="0"/>
          </a:p>
        </p:txBody>
      </p:sp>
      <p:sp>
        <p:nvSpPr>
          <p:cNvPr id="6" name="Text Placeholder 6">
            <a:extLst>
              <a:ext uri="{FF2B5EF4-FFF2-40B4-BE49-F238E27FC236}">
                <a16:creationId xmlns:a16="http://schemas.microsoft.com/office/drawing/2014/main" id="{9322D533-AD5A-4096-8159-B66A20C2274D}"/>
              </a:ext>
            </a:extLst>
          </p:cNvPr>
          <p:cNvSpPr>
            <a:spLocks noGrp="1"/>
          </p:cNvSpPr>
          <p:nvPr>
            <p:ph type="body" sz="quarter" idx="14"/>
          </p:nvPr>
        </p:nvSpPr>
        <p:spPr>
          <a:xfrm>
            <a:off x="377894" y="2871000"/>
            <a:ext cx="8228011" cy="533400"/>
          </a:xfrm>
        </p:spPr>
        <p:txBody>
          <a:bodyPr/>
          <a:lstStyle/>
          <a:p>
            <a:r>
              <a:rPr lang="en-US" dirty="0"/>
              <a:t>HPE Differentiators</a:t>
            </a:r>
          </a:p>
        </p:txBody>
      </p:sp>
    </p:spTree>
    <p:extLst>
      <p:ext uri="{BB962C8B-B14F-4D97-AF65-F5344CB8AC3E}">
        <p14:creationId xmlns:p14="http://schemas.microsoft.com/office/powerpoint/2010/main" val="138133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1">
            <a:extLst>
              <a:ext uri="{FF2B5EF4-FFF2-40B4-BE49-F238E27FC236}">
                <a16:creationId xmlns:a16="http://schemas.microsoft.com/office/drawing/2014/main" id="{5242BAA0-0D18-434A-B3FB-F989BC476F79}"/>
              </a:ext>
            </a:extLst>
          </p:cNvPr>
          <p:cNvSpPr txBox="1">
            <a:spLocks/>
          </p:cNvSpPr>
          <p:nvPr/>
        </p:nvSpPr>
        <p:spPr>
          <a:xfrm>
            <a:off x="1224850" y="1997010"/>
            <a:ext cx="2887914" cy="2577526"/>
          </a:xfrm>
          <a:prstGeom prst="rect">
            <a:avLst/>
          </a:prstGeom>
          <a:noFill/>
          <a:ln w="28575">
            <a:solidFill>
              <a:srgbClr val="00B08A"/>
            </a:solidFill>
            <a:miter lim="800000"/>
          </a:ln>
        </p:spPr>
        <p:txBody>
          <a:bodyPr lIns="274320" tIns="274320" rIns="274320" bIns="274320">
            <a:noAutofit/>
          </a:bodyP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r>
              <a:rPr lang="en-US" sz="1400" b="1" dirty="0"/>
              <a:t>Single interface</a:t>
            </a:r>
            <a:r>
              <a:rPr lang="en-US" sz="1400" dirty="0"/>
              <a:t> eliminates the need to learn multiple tools</a:t>
            </a:r>
          </a:p>
          <a:p>
            <a:r>
              <a:rPr lang="en-US" sz="1400" b="1" dirty="0"/>
              <a:t>Guided process </a:t>
            </a:r>
            <a:r>
              <a:rPr lang="en-US" sz="1400" dirty="0"/>
              <a:t>reduces the chance for errors</a:t>
            </a:r>
          </a:p>
          <a:p>
            <a:r>
              <a:rPr lang="en-US" sz="1400" b="1" dirty="0"/>
              <a:t>Pre-loaded </a:t>
            </a:r>
            <a:r>
              <a:rPr lang="en-US" sz="1400" dirty="0"/>
              <a:t>firmware, drivers, and tools are ready to deploy at the command</a:t>
            </a:r>
            <a:r>
              <a:rPr lang="en-US" sz="1400" b="1" dirty="0"/>
              <a:t> </a:t>
            </a:r>
          </a:p>
          <a:p>
            <a:r>
              <a:rPr lang="en-US" sz="1400" b="1" dirty="0"/>
              <a:t>Embedded </a:t>
            </a:r>
            <a:r>
              <a:rPr lang="en-US" sz="1400" dirty="0"/>
              <a:t>inside all HPE ProLiant servers</a:t>
            </a:r>
          </a:p>
          <a:p>
            <a:pPr marL="0" indent="0">
              <a:buFont typeface="MetricHPE Light" panose="020B0303030202060203" pitchFamily="34" charset="0"/>
              <a:buNone/>
            </a:pPr>
            <a:endParaRPr lang="en-US" sz="1600" dirty="0"/>
          </a:p>
        </p:txBody>
      </p:sp>
      <p:sp>
        <p:nvSpPr>
          <p:cNvPr id="38" name="Rectangle 37">
            <a:extLst>
              <a:ext uri="{FF2B5EF4-FFF2-40B4-BE49-F238E27FC236}">
                <a16:creationId xmlns:a16="http://schemas.microsoft.com/office/drawing/2014/main" id="{A224FBB7-F8BE-429B-8A7D-048AA51A5515}"/>
              </a:ext>
            </a:extLst>
          </p:cNvPr>
          <p:cNvSpPr/>
          <p:nvPr/>
        </p:nvSpPr>
        <p:spPr bwMode="ltGray">
          <a:xfrm>
            <a:off x="3048000" y="4135080"/>
            <a:ext cx="910487" cy="77355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sp>
        <p:nvSpPr>
          <p:cNvPr id="40" name="Content Placeholder 1">
            <a:extLst>
              <a:ext uri="{FF2B5EF4-FFF2-40B4-BE49-F238E27FC236}">
                <a16:creationId xmlns:a16="http://schemas.microsoft.com/office/drawing/2014/main" id="{42DBE21C-C0A1-4A37-9522-E1A10D71D01E}"/>
              </a:ext>
            </a:extLst>
          </p:cNvPr>
          <p:cNvSpPr txBox="1">
            <a:spLocks/>
          </p:cNvSpPr>
          <p:nvPr/>
        </p:nvSpPr>
        <p:spPr>
          <a:xfrm>
            <a:off x="8076057" y="1997010"/>
            <a:ext cx="2889504" cy="2577526"/>
          </a:xfrm>
          <a:prstGeom prst="rect">
            <a:avLst/>
          </a:prstGeom>
          <a:ln w="25400">
            <a:solidFill>
              <a:srgbClr val="808285"/>
            </a:solidFill>
            <a:miter lim="800000"/>
          </a:ln>
        </p:spPr>
        <p:txBody>
          <a:bodyPr vert="horz" lIns="274320" tIns="274320" rIns="274320" bIns="274320" rtlCol="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r>
              <a:rPr lang="en-US" sz="1400" b="1" dirty="0"/>
              <a:t>Save money </a:t>
            </a:r>
            <a:r>
              <a:rPr lang="en-US" sz="1400" dirty="0"/>
              <a:t>by enabling </a:t>
            </a:r>
            <a:br>
              <a:rPr lang="en-US" sz="1400" dirty="0"/>
            </a:br>
            <a:r>
              <a:rPr lang="en-US" sz="1400" dirty="0"/>
              <a:t>entry-level technicians </a:t>
            </a:r>
            <a:br>
              <a:rPr lang="en-US" sz="1400" dirty="0"/>
            </a:br>
            <a:r>
              <a:rPr lang="en-US" sz="1400" dirty="0"/>
              <a:t>to perform installations </a:t>
            </a:r>
            <a:br>
              <a:rPr lang="en-US" sz="1400" dirty="0"/>
            </a:br>
            <a:r>
              <a:rPr lang="en-US" sz="1400" dirty="0"/>
              <a:t>and deployments </a:t>
            </a:r>
          </a:p>
          <a:p>
            <a:r>
              <a:rPr lang="en-US" sz="1400" b="1" dirty="0"/>
              <a:t>Save time </a:t>
            </a:r>
            <a:r>
              <a:rPr lang="en-US" sz="1400" dirty="0"/>
              <a:t>on </a:t>
            </a:r>
            <a:br>
              <a:rPr lang="en-US" sz="1400" dirty="0"/>
            </a:br>
            <a:r>
              <a:rPr lang="en-US" sz="1400" dirty="0"/>
              <a:t>server deployment</a:t>
            </a:r>
          </a:p>
          <a:p>
            <a:pPr marL="0" indent="0" algn="ctr">
              <a:buClr>
                <a:prstClr val="black"/>
              </a:buClr>
              <a:buFont typeface="Arial" panose="020B0604020202020204" pitchFamily="34" charset="0"/>
              <a:buNone/>
            </a:pPr>
            <a:endParaRPr lang="en-US" sz="2000" dirty="0">
              <a:solidFill>
                <a:prstClr val="black"/>
              </a:solidFill>
            </a:endParaRPr>
          </a:p>
        </p:txBody>
      </p:sp>
      <p:sp>
        <p:nvSpPr>
          <p:cNvPr id="41" name="Content Placeholder 1">
            <a:extLst>
              <a:ext uri="{FF2B5EF4-FFF2-40B4-BE49-F238E27FC236}">
                <a16:creationId xmlns:a16="http://schemas.microsoft.com/office/drawing/2014/main" id="{6E2FA6FB-5B15-42BD-BEED-EA39FB802C48}"/>
              </a:ext>
            </a:extLst>
          </p:cNvPr>
          <p:cNvSpPr txBox="1">
            <a:spLocks/>
          </p:cNvSpPr>
          <p:nvPr/>
        </p:nvSpPr>
        <p:spPr>
          <a:xfrm>
            <a:off x="4649658" y="1997010"/>
            <a:ext cx="2889506" cy="2577526"/>
          </a:xfrm>
          <a:prstGeom prst="rect">
            <a:avLst/>
          </a:prstGeom>
          <a:ln w="28575">
            <a:solidFill>
              <a:srgbClr val="32DAC8"/>
            </a:solidFill>
            <a:miter lim="800000"/>
          </a:ln>
        </p:spPr>
        <p:txBody>
          <a:bodyPr vert="horz" lIns="274320" tIns="274320" rIns="274320" bIns="274320" rtlCol="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r>
              <a:rPr lang="en-US" sz="1400" b="1" dirty="0"/>
              <a:t>50% faster migrations</a:t>
            </a:r>
            <a:r>
              <a:rPr lang="en-US" sz="1400" baseline="30000" dirty="0"/>
              <a:t>1</a:t>
            </a:r>
          </a:p>
          <a:p>
            <a:r>
              <a:rPr lang="en-US" sz="1400" b="1" dirty="0"/>
              <a:t>33.3% faster installs</a:t>
            </a:r>
            <a:r>
              <a:rPr lang="en-US" sz="1400" baseline="30000" dirty="0"/>
              <a:t>2</a:t>
            </a:r>
          </a:p>
          <a:p>
            <a:r>
              <a:rPr lang="en-US" sz="1400" b="1" dirty="0"/>
              <a:t>Complete more </a:t>
            </a:r>
            <a:br>
              <a:rPr lang="en-US" sz="1400" b="1" dirty="0"/>
            </a:br>
            <a:r>
              <a:rPr lang="en-US" sz="1400" b="1" dirty="0"/>
              <a:t>migrations and installs </a:t>
            </a:r>
            <a:br>
              <a:rPr lang="en-US" sz="1400" b="1" dirty="0"/>
            </a:br>
            <a:r>
              <a:rPr lang="en-US" sz="1400" dirty="0"/>
              <a:t>in the same timeframe</a:t>
            </a:r>
          </a:p>
          <a:p>
            <a:r>
              <a:rPr lang="en-US" sz="1400" b="1" dirty="0"/>
              <a:t>Supports </a:t>
            </a:r>
            <a:r>
              <a:rPr lang="en-US" sz="1400" dirty="0"/>
              <a:t>Microsoft Windows Server 2019</a:t>
            </a:r>
          </a:p>
        </p:txBody>
      </p:sp>
      <p:sp>
        <p:nvSpPr>
          <p:cNvPr id="42" name="Title 2">
            <a:extLst>
              <a:ext uri="{FF2B5EF4-FFF2-40B4-BE49-F238E27FC236}">
                <a16:creationId xmlns:a16="http://schemas.microsoft.com/office/drawing/2014/main" id="{D8848041-E8CD-41F0-AB82-ED528BBFA8D4}"/>
              </a:ext>
            </a:extLst>
          </p:cNvPr>
          <p:cNvSpPr>
            <a:spLocks noGrp="1"/>
          </p:cNvSpPr>
          <p:nvPr>
            <p:ph type="title"/>
          </p:nvPr>
        </p:nvSpPr>
        <p:spPr>
          <a:xfrm>
            <a:off x="609441" y="394709"/>
            <a:ext cx="10969943" cy="411480"/>
          </a:xfrm>
        </p:spPr>
        <p:txBody>
          <a:bodyPr/>
          <a:lstStyle/>
          <a:p>
            <a:r>
              <a:rPr lang="en-US" dirty="0"/>
              <a:t>HPE Intelligent Provisioning now with SMB Setup</a:t>
            </a:r>
          </a:p>
        </p:txBody>
      </p:sp>
      <p:sp>
        <p:nvSpPr>
          <p:cNvPr id="45" name="Text Placeholder 4">
            <a:extLst>
              <a:ext uri="{FF2B5EF4-FFF2-40B4-BE49-F238E27FC236}">
                <a16:creationId xmlns:a16="http://schemas.microsoft.com/office/drawing/2014/main" id="{B0D7B130-4FF5-41A2-B826-3F3A77494CF1}"/>
              </a:ext>
            </a:extLst>
          </p:cNvPr>
          <p:cNvSpPr>
            <a:spLocks noGrp="1"/>
          </p:cNvSpPr>
          <p:nvPr>
            <p:ph type="body" sz="quarter" idx="13"/>
          </p:nvPr>
        </p:nvSpPr>
        <p:spPr>
          <a:xfrm>
            <a:off x="609440" y="807741"/>
            <a:ext cx="10969943" cy="381000"/>
          </a:xfrm>
        </p:spPr>
        <p:txBody>
          <a:bodyPr/>
          <a:lstStyle/>
          <a:p>
            <a:r>
              <a:rPr lang="en-GB" sz="2000" dirty="0"/>
              <a:t>An automated out-of-the-box, single-server deployment</a:t>
            </a:r>
            <a:endParaRPr lang="en-US" sz="2000" dirty="0"/>
          </a:p>
        </p:txBody>
      </p:sp>
      <p:sp>
        <p:nvSpPr>
          <p:cNvPr id="47" name="Rectangle 46">
            <a:extLst>
              <a:ext uri="{FF2B5EF4-FFF2-40B4-BE49-F238E27FC236}">
                <a16:creationId xmlns:a16="http://schemas.microsoft.com/office/drawing/2014/main" id="{660EA187-E584-4E64-B23C-2475223D59E7}"/>
              </a:ext>
            </a:extLst>
          </p:cNvPr>
          <p:cNvSpPr/>
          <p:nvPr/>
        </p:nvSpPr>
        <p:spPr bwMode="auto">
          <a:xfrm>
            <a:off x="1224850" y="1524000"/>
            <a:ext cx="2889504" cy="473011"/>
          </a:xfrm>
          <a:prstGeom prst="rect">
            <a:avLst/>
          </a:prstGeom>
          <a:solidFill>
            <a:srgbClr val="00B08A"/>
          </a:solidFill>
          <a:ln w="25400" cap="flat" cmpd="sng" algn="ctr">
            <a:solidFill>
              <a:srgbClr val="00B08A"/>
            </a:solid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1267759">
              <a:defRPr/>
            </a:pPr>
            <a:r>
              <a:rPr lang="en-US" sz="1600" b="1" kern="0" dirty="0">
                <a:solidFill>
                  <a:prstClr val="white"/>
                </a:solidFill>
                <a:cs typeface="Arial" panose="020B0604020202020204" pitchFamily="34" charset="0"/>
              </a:rPr>
              <a:t>Simple</a:t>
            </a:r>
          </a:p>
        </p:txBody>
      </p:sp>
      <p:sp>
        <p:nvSpPr>
          <p:cNvPr id="55" name="Rectangle 54">
            <a:extLst>
              <a:ext uri="{FF2B5EF4-FFF2-40B4-BE49-F238E27FC236}">
                <a16:creationId xmlns:a16="http://schemas.microsoft.com/office/drawing/2014/main" id="{D2464417-3ECB-48ED-90DD-F6B7A28BF422}"/>
              </a:ext>
            </a:extLst>
          </p:cNvPr>
          <p:cNvSpPr/>
          <p:nvPr/>
        </p:nvSpPr>
        <p:spPr bwMode="auto">
          <a:xfrm>
            <a:off x="4649660" y="1524000"/>
            <a:ext cx="2889504" cy="473011"/>
          </a:xfrm>
          <a:prstGeom prst="rect">
            <a:avLst/>
          </a:prstGeom>
          <a:solidFill>
            <a:srgbClr val="32DAC8"/>
          </a:solidFill>
          <a:ln w="25400" cap="flat" cmpd="sng" algn="ctr">
            <a:solidFill>
              <a:srgbClr val="32DAC8"/>
            </a:solid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1267759">
              <a:defRPr/>
            </a:pPr>
            <a:r>
              <a:rPr lang="en-US" sz="1600" b="1" kern="0" dirty="0">
                <a:solidFill>
                  <a:prstClr val="white"/>
                </a:solidFill>
                <a:cs typeface="Arial" panose="020B0604020202020204" pitchFamily="34" charset="0"/>
              </a:rPr>
              <a:t>Time saving</a:t>
            </a:r>
          </a:p>
        </p:txBody>
      </p:sp>
      <p:sp>
        <p:nvSpPr>
          <p:cNvPr id="56" name="Rectangle 55">
            <a:extLst>
              <a:ext uri="{FF2B5EF4-FFF2-40B4-BE49-F238E27FC236}">
                <a16:creationId xmlns:a16="http://schemas.microsoft.com/office/drawing/2014/main" id="{0A3E3C7C-195B-466C-ACD3-86D3042EF406}"/>
              </a:ext>
            </a:extLst>
          </p:cNvPr>
          <p:cNvSpPr/>
          <p:nvPr/>
        </p:nvSpPr>
        <p:spPr bwMode="auto">
          <a:xfrm>
            <a:off x="8076057" y="1524000"/>
            <a:ext cx="2889504" cy="473011"/>
          </a:xfrm>
          <a:prstGeom prst="rect">
            <a:avLst/>
          </a:prstGeom>
          <a:solidFill>
            <a:srgbClr val="808285"/>
          </a:solidFill>
          <a:ln w="25400" cap="flat" cmpd="sng" algn="ctr">
            <a:solidFill>
              <a:srgbClr val="808285"/>
            </a:solid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1267759">
              <a:defRPr/>
            </a:pPr>
            <a:r>
              <a:rPr lang="en-US" sz="1600" b="1" kern="0" dirty="0">
                <a:solidFill>
                  <a:prstClr val="white"/>
                </a:solidFill>
                <a:cs typeface="Arial" panose="020B0604020202020204" pitchFamily="34" charset="0"/>
              </a:rPr>
              <a:t>Cost saving</a:t>
            </a:r>
          </a:p>
        </p:txBody>
      </p:sp>
      <p:sp>
        <p:nvSpPr>
          <p:cNvPr id="57" name="Rectangle 56">
            <a:extLst>
              <a:ext uri="{FF2B5EF4-FFF2-40B4-BE49-F238E27FC236}">
                <a16:creationId xmlns:a16="http://schemas.microsoft.com/office/drawing/2014/main" id="{BD7D8045-01DF-488A-B1B3-5270E178DC42}"/>
              </a:ext>
            </a:extLst>
          </p:cNvPr>
          <p:cNvSpPr/>
          <p:nvPr/>
        </p:nvSpPr>
        <p:spPr bwMode="ltGray">
          <a:xfrm>
            <a:off x="6477000" y="4135080"/>
            <a:ext cx="910487" cy="77355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sp>
        <p:nvSpPr>
          <p:cNvPr id="58" name="Rectangle 57">
            <a:extLst>
              <a:ext uri="{FF2B5EF4-FFF2-40B4-BE49-F238E27FC236}">
                <a16:creationId xmlns:a16="http://schemas.microsoft.com/office/drawing/2014/main" id="{DF6C6864-D06F-4B84-8030-C0733814E5F3}"/>
              </a:ext>
            </a:extLst>
          </p:cNvPr>
          <p:cNvSpPr/>
          <p:nvPr/>
        </p:nvSpPr>
        <p:spPr bwMode="ltGray">
          <a:xfrm>
            <a:off x="9982200" y="4135080"/>
            <a:ext cx="830096" cy="77355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grpSp>
        <p:nvGrpSpPr>
          <p:cNvPr id="59" name="Group 58">
            <a:extLst>
              <a:ext uri="{FF2B5EF4-FFF2-40B4-BE49-F238E27FC236}">
                <a16:creationId xmlns:a16="http://schemas.microsoft.com/office/drawing/2014/main" id="{988A751A-C2BE-48C1-96C8-728375824375}"/>
              </a:ext>
            </a:extLst>
          </p:cNvPr>
          <p:cNvGrpSpPr>
            <a:grpSpLocks noChangeAspect="1"/>
          </p:cNvGrpSpPr>
          <p:nvPr/>
        </p:nvGrpSpPr>
        <p:grpSpPr>
          <a:xfrm>
            <a:off x="10121023" y="4293464"/>
            <a:ext cx="552450" cy="562142"/>
            <a:chOff x="827088" y="5454650"/>
            <a:chExt cx="542925" cy="552450"/>
          </a:xfrm>
        </p:grpSpPr>
        <p:sp>
          <p:nvSpPr>
            <p:cNvPr id="60" name="Freeform 5">
              <a:extLst>
                <a:ext uri="{FF2B5EF4-FFF2-40B4-BE49-F238E27FC236}">
                  <a16:creationId xmlns:a16="http://schemas.microsoft.com/office/drawing/2014/main" id="{7BCF31DB-4DBD-44BA-B32D-BE98B5695A5C}"/>
                </a:ext>
              </a:extLst>
            </p:cNvPr>
            <p:cNvSpPr>
              <a:spLocks noEditPoints="1"/>
            </p:cNvSpPr>
            <p:nvPr/>
          </p:nvSpPr>
          <p:spPr bwMode="auto">
            <a:xfrm>
              <a:off x="827088" y="5745163"/>
              <a:ext cx="542925" cy="261937"/>
            </a:xfrm>
            <a:custGeom>
              <a:avLst/>
              <a:gdLst>
                <a:gd name="T0" fmla="*/ 139 w 142"/>
                <a:gd name="T1" fmla="*/ 4 h 67"/>
                <a:gd name="T2" fmla="*/ 122 w 142"/>
                <a:gd name="T3" fmla="*/ 4 h 67"/>
                <a:gd name="T4" fmla="*/ 106 w 142"/>
                <a:gd name="T5" fmla="*/ 21 h 67"/>
                <a:gd name="T6" fmla="*/ 89 w 142"/>
                <a:gd name="T7" fmla="*/ 21 h 67"/>
                <a:gd name="T8" fmla="*/ 90 w 142"/>
                <a:gd name="T9" fmla="*/ 17 h 67"/>
                <a:gd name="T10" fmla="*/ 78 w 142"/>
                <a:gd name="T11" fmla="*/ 5 h 67"/>
                <a:gd name="T12" fmla="*/ 32 w 142"/>
                <a:gd name="T13" fmla="*/ 5 h 67"/>
                <a:gd name="T14" fmla="*/ 20 w 142"/>
                <a:gd name="T15" fmla="*/ 17 h 67"/>
                <a:gd name="T16" fmla="*/ 0 w 142"/>
                <a:gd name="T17" fmla="*/ 37 h 67"/>
                <a:gd name="T18" fmla="*/ 30 w 142"/>
                <a:gd name="T19" fmla="*/ 67 h 67"/>
                <a:gd name="T20" fmla="*/ 48 w 142"/>
                <a:gd name="T21" fmla="*/ 49 h 67"/>
                <a:gd name="T22" fmla="*/ 112 w 142"/>
                <a:gd name="T23" fmla="*/ 49 h 67"/>
                <a:gd name="T24" fmla="*/ 139 w 142"/>
                <a:gd name="T25" fmla="*/ 21 h 67"/>
                <a:gd name="T26" fmla="*/ 142 w 142"/>
                <a:gd name="T27" fmla="*/ 13 h 67"/>
                <a:gd name="T28" fmla="*/ 139 w 142"/>
                <a:gd name="T29" fmla="*/ 4 h 67"/>
                <a:gd name="T30" fmla="*/ 12 w 142"/>
                <a:gd name="T31" fmla="*/ 37 h 67"/>
                <a:gd name="T32" fmla="*/ 20 w 142"/>
                <a:gd name="T33" fmla="*/ 28 h 67"/>
                <a:gd name="T34" fmla="*/ 39 w 142"/>
                <a:gd name="T35" fmla="*/ 47 h 67"/>
                <a:gd name="T36" fmla="*/ 30 w 142"/>
                <a:gd name="T37" fmla="*/ 55 h 67"/>
                <a:gd name="T38" fmla="*/ 12 w 142"/>
                <a:gd name="T39" fmla="*/ 37 h 67"/>
                <a:gd name="T40" fmla="*/ 133 w 142"/>
                <a:gd name="T41" fmla="*/ 15 h 67"/>
                <a:gd name="T42" fmla="*/ 108 w 142"/>
                <a:gd name="T43" fmla="*/ 41 h 67"/>
                <a:gd name="T44" fmla="*/ 45 w 142"/>
                <a:gd name="T45" fmla="*/ 41 h 67"/>
                <a:gd name="T46" fmla="*/ 26 w 142"/>
                <a:gd name="T47" fmla="*/ 22 h 67"/>
                <a:gd name="T48" fmla="*/ 36 w 142"/>
                <a:gd name="T49" fmla="*/ 13 h 67"/>
                <a:gd name="T50" fmla="*/ 78 w 142"/>
                <a:gd name="T51" fmla="*/ 13 h 67"/>
                <a:gd name="T52" fmla="*/ 82 w 142"/>
                <a:gd name="T53" fmla="*/ 17 h 67"/>
                <a:gd name="T54" fmla="*/ 78 w 142"/>
                <a:gd name="T55" fmla="*/ 21 h 67"/>
                <a:gd name="T56" fmla="*/ 66 w 142"/>
                <a:gd name="T57" fmla="*/ 21 h 67"/>
                <a:gd name="T58" fmla="*/ 66 w 142"/>
                <a:gd name="T59" fmla="*/ 29 h 67"/>
                <a:gd name="T60" fmla="*/ 68 w 142"/>
                <a:gd name="T61" fmla="*/ 29 h 67"/>
                <a:gd name="T62" fmla="*/ 68 w 142"/>
                <a:gd name="T63" fmla="*/ 29 h 67"/>
                <a:gd name="T64" fmla="*/ 78 w 142"/>
                <a:gd name="T65" fmla="*/ 29 h 67"/>
                <a:gd name="T66" fmla="*/ 79 w 142"/>
                <a:gd name="T67" fmla="*/ 29 h 67"/>
                <a:gd name="T68" fmla="*/ 109 w 142"/>
                <a:gd name="T69" fmla="*/ 29 h 67"/>
                <a:gd name="T70" fmla="*/ 128 w 142"/>
                <a:gd name="T71" fmla="*/ 10 h 67"/>
                <a:gd name="T72" fmla="*/ 133 w 142"/>
                <a:gd name="T73" fmla="*/ 10 h 67"/>
                <a:gd name="T74" fmla="*/ 134 w 142"/>
                <a:gd name="T75" fmla="*/ 13 h 67"/>
                <a:gd name="T76" fmla="*/ 133 w 142"/>
                <a:gd name="T77" fmla="*/ 1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2" h="67">
                  <a:moveTo>
                    <a:pt x="139" y="4"/>
                  </a:moveTo>
                  <a:cubicBezTo>
                    <a:pt x="134" y="0"/>
                    <a:pt x="127" y="0"/>
                    <a:pt x="122" y="4"/>
                  </a:cubicBezTo>
                  <a:cubicBezTo>
                    <a:pt x="106" y="21"/>
                    <a:pt x="106" y="21"/>
                    <a:pt x="106" y="21"/>
                  </a:cubicBezTo>
                  <a:cubicBezTo>
                    <a:pt x="89" y="21"/>
                    <a:pt x="89" y="21"/>
                    <a:pt x="89" y="21"/>
                  </a:cubicBezTo>
                  <a:cubicBezTo>
                    <a:pt x="90" y="20"/>
                    <a:pt x="90" y="18"/>
                    <a:pt x="90" y="17"/>
                  </a:cubicBezTo>
                  <a:cubicBezTo>
                    <a:pt x="90" y="10"/>
                    <a:pt x="85" y="5"/>
                    <a:pt x="78" y="5"/>
                  </a:cubicBezTo>
                  <a:cubicBezTo>
                    <a:pt x="32" y="5"/>
                    <a:pt x="32" y="5"/>
                    <a:pt x="32" y="5"/>
                  </a:cubicBezTo>
                  <a:cubicBezTo>
                    <a:pt x="20" y="17"/>
                    <a:pt x="20" y="17"/>
                    <a:pt x="20" y="17"/>
                  </a:cubicBezTo>
                  <a:cubicBezTo>
                    <a:pt x="0" y="37"/>
                    <a:pt x="0" y="37"/>
                    <a:pt x="0" y="37"/>
                  </a:cubicBezTo>
                  <a:cubicBezTo>
                    <a:pt x="30" y="67"/>
                    <a:pt x="30" y="67"/>
                    <a:pt x="30" y="67"/>
                  </a:cubicBezTo>
                  <a:cubicBezTo>
                    <a:pt x="48" y="49"/>
                    <a:pt x="48" y="49"/>
                    <a:pt x="48" y="49"/>
                  </a:cubicBezTo>
                  <a:cubicBezTo>
                    <a:pt x="112" y="49"/>
                    <a:pt x="112" y="49"/>
                    <a:pt x="112" y="49"/>
                  </a:cubicBezTo>
                  <a:cubicBezTo>
                    <a:pt x="139" y="21"/>
                    <a:pt x="139" y="21"/>
                    <a:pt x="139" y="21"/>
                  </a:cubicBezTo>
                  <a:cubicBezTo>
                    <a:pt x="141" y="19"/>
                    <a:pt x="142" y="16"/>
                    <a:pt x="142" y="13"/>
                  </a:cubicBezTo>
                  <a:cubicBezTo>
                    <a:pt x="142" y="9"/>
                    <a:pt x="141" y="7"/>
                    <a:pt x="139" y="4"/>
                  </a:cubicBezTo>
                  <a:close/>
                  <a:moveTo>
                    <a:pt x="12" y="37"/>
                  </a:moveTo>
                  <a:cubicBezTo>
                    <a:pt x="20" y="28"/>
                    <a:pt x="20" y="28"/>
                    <a:pt x="20" y="28"/>
                  </a:cubicBezTo>
                  <a:cubicBezTo>
                    <a:pt x="39" y="47"/>
                    <a:pt x="39" y="47"/>
                    <a:pt x="39" y="47"/>
                  </a:cubicBezTo>
                  <a:cubicBezTo>
                    <a:pt x="30" y="55"/>
                    <a:pt x="30" y="55"/>
                    <a:pt x="30" y="55"/>
                  </a:cubicBezTo>
                  <a:lnTo>
                    <a:pt x="12" y="37"/>
                  </a:lnTo>
                  <a:close/>
                  <a:moveTo>
                    <a:pt x="133" y="15"/>
                  </a:moveTo>
                  <a:cubicBezTo>
                    <a:pt x="108" y="41"/>
                    <a:pt x="108" y="41"/>
                    <a:pt x="108" y="41"/>
                  </a:cubicBezTo>
                  <a:cubicBezTo>
                    <a:pt x="45" y="41"/>
                    <a:pt x="45" y="41"/>
                    <a:pt x="45" y="41"/>
                  </a:cubicBezTo>
                  <a:cubicBezTo>
                    <a:pt x="26" y="22"/>
                    <a:pt x="26" y="22"/>
                    <a:pt x="26" y="22"/>
                  </a:cubicBezTo>
                  <a:cubicBezTo>
                    <a:pt x="36" y="13"/>
                    <a:pt x="36" y="13"/>
                    <a:pt x="36" y="13"/>
                  </a:cubicBezTo>
                  <a:cubicBezTo>
                    <a:pt x="78" y="13"/>
                    <a:pt x="78" y="13"/>
                    <a:pt x="78" y="13"/>
                  </a:cubicBezTo>
                  <a:cubicBezTo>
                    <a:pt x="80" y="13"/>
                    <a:pt x="82" y="15"/>
                    <a:pt x="82" y="17"/>
                  </a:cubicBezTo>
                  <a:cubicBezTo>
                    <a:pt x="82" y="19"/>
                    <a:pt x="80" y="21"/>
                    <a:pt x="78" y="21"/>
                  </a:cubicBezTo>
                  <a:cubicBezTo>
                    <a:pt x="66" y="21"/>
                    <a:pt x="66" y="21"/>
                    <a:pt x="66" y="21"/>
                  </a:cubicBezTo>
                  <a:cubicBezTo>
                    <a:pt x="66" y="29"/>
                    <a:pt x="66" y="29"/>
                    <a:pt x="66" y="29"/>
                  </a:cubicBezTo>
                  <a:cubicBezTo>
                    <a:pt x="68" y="29"/>
                    <a:pt x="68" y="29"/>
                    <a:pt x="68" y="29"/>
                  </a:cubicBezTo>
                  <a:cubicBezTo>
                    <a:pt x="68" y="29"/>
                    <a:pt x="68" y="29"/>
                    <a:pt x="68" y="29"/>
                  </a:cubicBezTo>
                  <a:cubicBezTo>
                    <a:pt x="78" y="29"/>
                    <a:pt x="78" y="29"/>
                    <a:pt x="78" y="29"/>
                  </a:cubicBezTo>
                  <a:cubicBezTo>
                    <a:pt x="78" y="29"/>
                    <a:pt x="78" y="29"/>
                    <a:pt x="79" y="29"/>
                  </a:cubicBezTo>
                  <a:cubicBezTo>
                    <a:pt x="109" y="29"/>
                    <a:pt x="109" y="29"/>
                    <a:pt x="109" y="29"/>
                  </a:cubicBezTo>
                  <a:cubicBezTo>
                    <a:pt x="128" y="10"/>
                    <a:pt x="128" y="10"/>
                    <a:pt x="128" y="10"/>
                  </a:cubicBezTo>
                  <a:cubicBezTo>
                    <a:pt x="129" y="9"/>
                    <a:pt x="132" y="9"/>
                    <a:pt x="133" y="10"/>
                  </a:cubicBezTo>
                  <a:cubicBezTo>
                    <a:pt x="134" y="11"/>
                    <a:pt x="134" y="12"/>
                    <a:pt x="134" y="13"/>
                  </a:cubicBezTo>
                  <a:cubicBezTo>
                    <a:pt x="134" y="14"/>
                    <a:pt x="134" y="14"/>
                    <a:pt x="133" y="1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1" name="Freeform 9">
              <a:extLst>
                <a:ext uri="{FF2B5EF4-FFF2-40B4-BE49-F238E27FC236}">
                  <a16:creationId xmlns:a16="http://schemas.microsoft.com/office/drawing/2014/main" id="{3E5DA36D-3541-4A46-B06C-EB87528D4D67}"/>
                </a:ext>
              </a:extLst>
            </p:cNvPr>
            <p:cNvSpPr>
              <a:spLocks noEditPoints="1"/>
            </p:cNvSpPr>
            <p:nvPr/>
          </p:nvSpPr>
          <p:spPr bwMode="auto">
            <a:xfrm>
              <a:off x="954088" y="5454650"/>
              <a:ext cx="295275" cy="296863"/>
            </a:xfrm>
            <a:custGeom>
              <a:avLst/>
              <a:gdLst>
                <a:gd name="T0" fmla="*/ 38 w 76"/>
                <a:gd name="T1" fmla="*/ 0 h 76"/>
                <a:gd name="T2" fmla="*/ 0 w 76"/>
                <a:gd name="T3" fmla="*/ 38 h 76"/>
                <a:gd name="T4" fmla="*/ 38 w 76"/>
                <a:gd name="T5" fmla="*/ 76 h 76"/>
                <a:gd name="T6" fmla="*/ 76 w 76"/>
                <a:gd name="T7" fmla="*/ 38 h 76"/>
                <a:gd name="T8" fmla="*/ 38 w 76"/>
                <a:gd name="T9" fmla="*/ 0 h 76"/>
                <a:gd name="T10" fmla="*/ 38 w 76"/>
                <a:gd name="T11" fmla="*/ 68 h 76"/>
                <a:gd name="T12" fmla="*/ 8 w 76"/>
                <a:gd name="T13" fmla="*/ 38 h 76"/>
                <a:gd name="T14" fmla="*/ 38 w 76"/>
                <a:gd name="T15" fmla="*/ 8 h 76"/>
                <a:gd name="T16" fmla="*/ 68 w 76"/>
                <a:gd name="T17" fmla="*/ 38 h 76"/>
                <a:gd name="T18" fmla="*/ 38 w 76"/>
                <a:gd name="T19" fmla="*/ 68 h 76"/>
                <a:gd name="T20" fmla="*/ 42 w 76"/>
                <a:gd name="T21" fmla="*/ 19 h 76"/>
                <a:gd name="T22" fmla="*/ 49 w 76"/>
                <a:gd name="T23" fmla="*/ 19 h 76"/>
                <a:gd name="T24" fmla="*/ 49 w 76"/>
                <a:gd name="T25" fmla="*/ 27 h 76"/>
                <a:gd name="T26" fmla="*/ 38 w 76"/>
                <a:gd name="T27" fmla="*/ 27 h 76"/>
                <a:gd name="T28" fmla="*/ 34 w 76"/>
                <a:gd name="T29" fmla="*/ 30 h 76"/>
                <a:gd name="T30" fmla="*/ 38 w 76"/>
                <a:gd name="T31" fmla="*/ 34 h 76"/>
                <a:gd name="T32" fmla="*/ 49 w 76"/>
                <a:gd name="T33" fmla="*/ 46 h 76"/>
                <a:gd name="T34" fmla="*/ 42 w 76"/>
                <a:gd name="T35" fmla="*/ 56 h 76"/>
                <a:gd name="T36" fmla="*/ 42 w 76"/>
                <a:gd name="T37" fmla="*/ 61 h 76"/>
                <a:gd name="T38" fmla="*/ 34 w 76"/>
                <a:gd name="T39" fmla="*/ 61 h 76"/>
                <a:gd name="T40" fmla="*/ 34 w 76"/>
                <a:gd name="T41" fmla="*/ 57 h 76"/>
                <a:gd name="T42" fmla="*/ 27 w 76"/>
                <a:gd name="T43" fmla="*/ 57 h 76"/>
                <a:gd name="T44" fmla="*/ 27 w 76"/>
                <a:gd name="T45" fmla="*/ 49 h 76"/>
                <a:gd name="T46" fmla="*/ 38 w 76"/>
                <a:gd name="T47" fmla="*/ 49 h 76"/>
                <a:gd name="T48" fmla="*/ 42 w 76"/>
                <a:gd name="T49" fmla="*/ 46 h 76"/>
                <a:gd name="T50" fmla="*/ 38 w 76"/>
                <a:gd name="T51" fmla="*/ 42 h 76"/>
                <a:gd name="T52" fmla="*/ 27 w 76"/>
                <a:gd name="T53" fmla="*/ 30 h 76"/>
                <a:gd name="T54" fmla="*/ 34 w 76"/>
                <a:gd name="T55" fmla="*/ 20 h 76"/>
                <a:gd name="T56" fmla="*/ 34 w 76"/>
                <a:gd name="T57" fmla="*/ 15 h 76"/>
                <a:gd name="T58" fmla="*/ 42 w 76"/>
                <a:gd name="T59" fmla="*/ 15 h 76"/>
                <a:gd name="T60" fmla="*/ 42 w 76"/>
                <a:gd name="T61" fmla="*/ 1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76">
                  <a:moveTo>
                    <a:pt x="38" y="0"/>
                  </a:moveTo>
                  <a:cubicBezTo>
                    <a:pt x="17" y="0"/>
                    <a:pt x="0" y="17"/>
                    <a:pt x="0" y="38"/>
                  </a:cubicBezTo>
                  <a:cubicBezTo>
                    <a:pt x="0" y="59"/>
                    <a:pt x="17" y="76"/>
                    <a:pt x="38" y="76"/>
                  </a:cubicBezTo>
                  <a:cubicBezTo>
                    <a:pt x="59" y="76"/>
                    <a:pt x="76" y="59"/>
                    <a:pt x="76" y="38"/>
                  </a:cubicBezTo>
                  <a:cubicBezTo>
                    <a:pt x="76" y="17"/>
                    <a:pt x="59" y="0"/>
                    <a:pt x="38" y="0"/>
                  </a:cubicBezTo>
                  <a:close/>
                  <a:moveTo>
                    <a:pt x="38" y="68"/>
                  </a:moveTo>
                  <a:cubicBezTo>
                    <a:pt x="21" y="68"/>
                    <a:pt x="8" y="55"/>
                    <a:pt x="8" y="38"/>
                  </a:cubicBezTo>
                  <a:cubicBezTo>
                    <a:pt x="8" y="21"/>
                    <a:pt x="21" y="8"/>
                    <a:pt x="38" y="8"/>
                  </a:cubicBezTo>
                  <a:cubicBezTo>
                    <a:pt x="55" y="8"/>
                    <a:pt x="68" y="21"/>
                    <a:pt x="68" y="38"/>
                  </a:cubicBezTo>
                  <a:cubicBezTo>
                    <a:pt x="68" y="55"/>
                    <a:pt x="55" y="68"/>
                    <a:pt x="38" y="68"/>
                  </a:cubicBezTo>
                  <a:close/>
                  <a:moveTo>
                    <a:pt x="42" y="19"/>
                  </a:moveTo>
                  <a:cubicBezTo>
                    <a:pt x="49" y="19"/>
                    <a:pt x="49" y="19"/>
                    <a:pt x="49" y="19"/>
                  </a:cubicBezTo>
                  <a:cubicBezTo>
                    <a:pt x="49" y="27"/>
                    <a:pt x="49" y="27"/>
                    <a:pt x="49" y="27"/>
                  </a:cubicBezTo>
                  <a:cubicBezTo>
                    <a:pt x="38" y="27"/>
                    <a:pt x="38" y="27"/>
                    <a:pt x="38" y="27"/>
                  </a:cubicBezTo>
                  <a:cubicBezTo>
                    <a:pt x="36" y="27"/>
                    <a:pt x="34" y="28"/>
                    <a:pt x="34" y="30"/>
                  </a:cubicBezTo>
                  <a:cubicBezTo>
                    <a:pt x="34" y="32"/>
                    <a:pt x="36" y="34"/>
                    <a:pt x="38" y="34"/>
                  </a:cubicBezTo>
                  <a:cubicBezTo>
                    <a:pt x="44" y="34"/>
                    <a:pt x="49" y="39"/>
                    <a:pt x="49" y="46"/>
                  </a:cubicBezTo>
                  <a:cubicBezTo>
                    <a:pt x="49" y="51"/>
                    <a:pt x="46" y="55"/>
                    <a:pt x="42" y="56"/>
                  </a:cubicBezTo>
                  <a:cubicBezTo>
                    <a:pt x="42" y="61"/>
                    <a:pt x="42" y="61"/>
                    <a:pt x="42" y="61"/>
                  </a:cubicBezTo>
                  <a:cubicBezTo>
                    <a:pt x="34" y="61"/>
                    <a:pt x="34" y="61"/>
                    <a:pt x="34" y="61"/>
                  </a:cubicBezTo>
                  <a:cubicBezTo>
                    <a:pt x="34" y="57"/>
                    <a:pt x="34" y="57"/>
                    <a:pt x="34" y="57"/>
                  </a:cubicBezTo>
                  <a:cubicBezTo>
                    <a:pt x="27" y="57"/>
                    <a:pt x="27" y="57"/>
                    <a:pt x="27" y="57"/>
                  </a:cubicBezTo>
                  <a:cubicBezTo>
                    <a:pt x="27" y="49"/>
                    <a:pt x="27" y="49"/>
                    <a:pt x="27" y="49"/>
                  </a:cubicBezTo>
                  <a:cubicBezTo>
                    <a:pt x="38" y="49"/>
                    <a:pt x="38" y="49"/>
                    <a:pt x="38" y="49"/>
                  </a:cubicBezTo>
                  <a:cubicBezTo>
                    <a:pt x="40" y="49"/>
                    <a:pt x="42" y="48"/>
                    <a:pt x="42" y="46"/>
                  </a:cubicBezTo>
                  <a:cubicBezTo>
                    <a:pt x="42" y="44"/>
                    <a:pt x="40" y="42"/>
                    <a:pt x="38" y="42"/>
                  </a:cubicBezTo>
                  <a:cubicBezTo>
                    <a:pt x="32" y="42"/>
                    <a:pt x="27" y="37"/>
                    <a:pt x="27" y="30"/>
                  </a:cubicBezTo>
                  <a:cubicBezTo>
                    <a:pt x="27" y="25"/>
                    <a:pt x="30" y="21"/>
                    <a:pt x="34" y="20"/>
                  </a:cubicBezTo>
                  <a:cubicBezTo>
                    <a:pt x="34" y="15"/>
                    <a:pt x="34" y="15"/>
                    <a:pt x="34" y="15"/>
                  </a:cubicBezTo>
                  <a:cubicBezTo>
                    <a:pt x="42" y="15"/>
                    <a:pt x="42" y="15"/>
                    <a:pt x="42" y="15"/>
                  </a:cubicBezTo>
                  <a:lnTo>
                    <a:pt x="42" y="19"/>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2" name="Group 61">
            <a:extLst>
              <a:ext uri="{FF2B5EF4-FFF2-40B4-BE49-F238E27FC236}">
                <a16:creationId xmlns:a16="http://schemas.microsoft.com/office/drawing/2014/main" id="{344C50BE-3878-4786-9C99-CE1E283B9FC6}"/>
              </a:ext>
            </a:extLst>
          </p:cNvPr>
          <p:cNvGrpSpPr>
            <a:grpSpLocks noChangeAspect="1"/>
          </p:cNvGrpSpPr>
          <p:nvPr/>
        </p:nvGrpSpPr>
        <p:grpSpPr>
          <a:xfrm>
            <a:off x="3229076" y="4278583"/>
            <a:ext cx="558801" cy="552451"/>
            <a:chOff x="5935662" y="541338"/>
            <a:chExt cx="558801" cy="552451"/>
          </a:xfrm>
        </p:grpSpPr>
        <p:sp>
          <p:nvSpPr>
            <p:cNvPr id="63" name="Freeform 73">
              <a:extLst>
                <a:ext uri="{FF2B5EF4-FFF2-40B4-BE49-F238E27FC236}">
                  <a16:creationId xmlns:a16="http://schemas.microsoft.com/office/drawing/2014/main" id="{C776BF57-0266-4949-92CB-10D9B5ABDE8B}"/>
                </a:ext>
              </a:extLst>
            </p:cNvPr>
            <p:cNvSpPr>
              <a:spLocks noEditPoints="1"/>
            </p:cNvSpPr>
            <p:nvPr/>
          </p:nvSpPr>
          <p:spPr bwMode="auto">
            <a:xfrm>
              <a:off x="5935662" y="695326"/>
              <a:ext cx="412750" cy="398463"/>
            </a:xfrm>
            <a:custGeom>
              <a:avLst/>
              <a:gdLst>
                <a:gd name="T0" fmla="*/ 90 w 108"/>
                <a:gd name="T1" fmla="*/ 104 h 104"/>
                <a:gd name="T2" fmla="*/ 79 w 108"/>
                <a:gd name="T3" fmla="*/ 99 h 104"/>
                <a:gd name="T4" fmla="*/ 42 w 108"/>
                <a:gd name="T5" fmla="*/ 63 h 104"/>
                <a:gd name="T6" fmla="*/ 34 w 108"/>
                <a:gd name="T7" fmla="*/ 64 h 104"/>
                <a:gd name="T8" fmla="*/ 11 w 108"/>
                <a:gd name="T9" fmla="*/ 55 h 104"/>
                <a:gd name="T10" fmla="*/ 4 w 108"/>
                <a:gd name="T11" fmla="*/ 21 h 104"/>
                <a:gd name="T12" fmla="*/ 6 w 108"/>
                <a:gd name="T13" fmla="*/ 15 h 104"/>
                <a:gd name="T14" fmla="*/ 27 w 108"/>
                <a:gd name="T15" fmla="*/ 36 h 104"/>
                <a:gd name="T16" fmla="*/ 36 w 108"/>
                <a:gd name="T17" fmla="*/ 34 h 104"/>
                <a:gd name="T18" fmla="*/ 38 w 108"/>
                <a:gd name="T19" fmla="*/ 25 h 104"/>
                <a:gd name="T20" fmla="*/ 17 w 108"/>
                <a:gd name="T21" fmla="*/ 4 h 104"/>
                <a:gd name="T22" fmla="*/ 23 w 108"/>
                <a:gd name="T23" fmla="*/ 2 h 104"/>
                <a:gd name="T24" fmla="*/ 34 w 108"/>
                <a:gd name="T25" fmla="*/ 0 h 104"/>
                <a:gd name="T26" fmla="*/ 57 w 108"/>
                <a:gd name="T27" fmla="*/ 9 h 104"/>
                <a:gd name="T28" fmla="*/ 65 w 108"/>
                <a:gd name="T29" fmla="*/ 40 h 104"/>
                <a:gd name="T30" fmla="*/ 101 w 108"/>
                <a:gd name="T31" fmla="*/ 77 h 104"/>
                <a:gd name="T32" fmla="*/ 101 w 108"/>
                <a:gd name="T33" fmla="*/ 99 h 104"/>
                <a:gd name="T34" fmla="*/ 90 w 108"/>
                <a:gd name="T35" fmla="*/ 104 h 104"/>
                <a:gd name="T36" fmla="*/ 44 w 108"/>
                <a:gd name="T37" fmla="*/ 54 h 104"/>
                <a:gd name="T38" fmla="*/ 84 w 108"/>
                <a:gd name="T39" fmla="*/ 94 h 104"/>
                <a:gd name="T40" fmla="*/ 96 w 108"/>
                <a:gd name="T41" fmla="*/ 94 h 104"/>
                <a:gd name="T42" fmla="*/ 96 w 108"/>
                <a:gd name="T43" fmla="*/ 82 h 104"/>
                <a:gd name="T44" fmla="*/ 56 w 108"/>
                <a:gd name="T45" fmla="*/ 42 h 104"/>
                <a:gd name="T46" fmla="*/ 57 w 108"/>
                <a:gd name="T47" fmla="*/ 40 h 104"/>
                <a:gd name="T48" fmla="*/ 51 w 108"/>
                <a:gd name="T49" fmla="*/ 15 h 104"/>
                <a:gd name="T50" fmla="*/ 33 w 108"/>
                <a:gd name="T51" fmla="*/ 8 h 104"/>
                <a:gd name="T52" fmla="*/ 47 w 108"/>
                <a:gd name="T53" fmla="*/ 22 h 104"/>
                <a:gd name="T54" fmla="*/ 43 w 108"/>
                <a:gd name="T55" fmla="*/ 41 h 104"/>
                <a:gd name="T56" fmla="*/ 24 w 108"/>
                <a:gd name="T57" fmla="*/ 45 h 104"/>
                <a:gd name="T58" fmla="*/ 10 w 108"/>
                <a:gd name="T59" fmla="*/ 31 h 104"/>
                <a:gd name="T60" fmla="*/ 17 w 108"/>
                <a:gd name="T61" fmla="*/ 49 h 104"/>
                <a:gd name="T62" fmla="*/ 42 w 108"/>
                <a:gd name="T63" fmla="*/ 55 h 104"/>
                <a:gd name="T64" fmla="*/ 44 w 108"/>
                <a:gd name="T65" fmla="*/ 54 h 104"/>
                <a:gd name="T66" fmla="*/ 90 w 108"/>
                <a:gd name="T67" fmla="*/ 82 h 104"/>
                <a:gd name="T68" fmla="*/ 84 w 108"/>
                <a:gd name="T69" fmla="*/ 77 h 104"/>
                <a:gd name="T70" fmla="*/ 79 w 108"/>
                <a:gd name="T71" fmla="*/ 82 h 104"/>
                <a:gd name="T72" fmla="*/ 84 w 108"/>
                <a:gd name="T73" fmla="*/ 88 h 104"/>
                <a:gd name="T74" fmla="*/ 90 w 108"/>
                <a:gd name="T75"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104">
                  <a:moveTo>
                    <a:pt x="90" y="104"/>
                  </a:moveTo>
                  <a:cubicBezTo>
                    <a:pt x="86" y="104"/>
                    <a:pt x="82" y="102"/>
                    <a:pt x="79" y="99"/>
                  </a:cubicBezTo>
                  <a:cubicBezTo>
                    <a:pt x="42" y="63"/>
                    <a:pt x="42" y="63"/>
                    <a:pt x="42" y="63"/>
                  </a:cubicBezTo>
                  <a:cubicBezTo>
                    <a:pt x="40" y="64"/>
                    <a:pt x="37" y="64"/>
                    <a:pt x="34" y="64"/>
                  </a:cubicBezTo>
                  <a:cubicBezTo>
                    <a:pt x="25" y="64"/>
                    <a:pt x="17" y="61"/>
                    <a:pt x="11" y="55"/>
                  </a:cubicBezTo>
                  <a:cubicBezTo>
                    <a:pt x="3" y="46"/>
                    <a:pt x="0" y="33"/>
                    <a:pt x="4" y="21"/>
                  </a:cubicBezTo>
                  <a:cubicBezTo>
                    <a:pt x="6" y="15"/>
                    <a:pt x="6" y="15"/>
                    <a:pt x="6" y="15"/>
                  </a:cubicBezTo>
                  <a:cubicBezTo>
                    <a:pt x="27" y="36"/>
                    <a:pt x="27" y="36"/>
                    <a:pt x="27" y="36"/>
                  </a:cubicBezTo>
                  <a:cubicBezTo>
                    <a:pt x="36" y="34"/>
                    <a:pt x="36" y="34"/>
                    <a:pt x="36" y="34"/>
                  </a:cubicBezTo>
                  <a:cubicBezTo>
                    <a:pt x="38" y="25"/>
                    <a:pt x="38" y="25"/>
                    <a:pt x="38" y="25"/>
                  </a:cubicBezTo>
                  <a:cubicBezTo>
                    <a:pt x="17" y="4"/>
                    <a:pt x="17" y="4"/>
                    <a:pt x="17" y="4"/>
                  </a:cubicBezTo>
                  <a:cubicBezTo>
                    <a:pt x="23" y="2"/>
                    <a:pt x="23" y="2"/>
                    <a:pt x="23" y="2"/>
                  </a:cubicBezTo>
                  <a:cubicBezTo>
                    <a:pt x="27" y="1"/>
                    <a:pt x="30" y="0"/>
                    <a:pt x="34" y="0"/>
                  </a:cubicBezTo>
                  <a:cubicBezTo>
                    <a:pt x="43" y="0"/>
                    <a:pt x="51" y="3"/>
                    <a:pt x="57" y="9"/>
                  </a:cubicBezTo>
                  <a:cubicBezTo>
                    <a:pt x="65" y="17"/>
                    <a:pt x="68" y="29"/>
                    <a:pt x="65" y="40"/>
                  </a:cubicBezTo>
                  <a:cubicBezTo>
                    <a:pt x="101" y="77"/>
                    <a:pt x="101" y="77"/>
                    <a:pt x="101" y="77"/>
                  </a:cubicBezTo>
                  <a:cubicBezTo>
                    <a:pt x="108" y="83"/>
                    <a:pt x="108" y="93"/>
                    <a:pt x="101" y="99"/>
                  </a:cubicBezTo>
                  <a:cubicBezTo>
                    <a:pt x="98" y="102"/>
                    <a:pt x="94" y="104"/>
                    <a:pt x="90" y="104"/>
                  </a:cubicBezTo>
                  <a:close/>
                  <a:moveTo>
                    <a:pt x="44" y="54"/>
                  </a:moveTo>
                  <a:cubicBezTo>
                    <a:pt x="84" y="94"/>
                    <a:pt x="84" y="94"/>
                    <a:pt x="84" y="94"/>
                  </a:cubicBezTo>
                  <a:cubicBezTo>
                    <a:pt x="87" y="97"/>
                    <a:pt x="93" y="97"/>
                    <a:pt x="96" y="94"/>
                  </a:cubicBezTo>
                  <a:cubicBezTo>
                    <a:pt x="99" y="91"/>
                    <a:pt x="99" y="85"/>
                    <a:pt x="96" y="82"/>
                  </a:cubicBezTo>
                  <a:cubicBezTo>
                    <a:pt x="56" y="42"/>
                    <a:pt x="56" y="42"/>
                    <a:pt x="56" y="42"/>
                  </a:cubicBezTo>
                  <a:cubicBezTo>
                    <a:pt x="57" y="40"/>
                    <a:pt x="57" y="40"/>
                    <a:pt x="57" y="40"/>
                  </a:cubicBezTo>
                  <a:cubicBezTo>
                    <a:pt x="60" y="31"/>
                    <a:pt x="57" y="22"/>
                    <a:pt x="51" y="15"/>
                  </a:cubicBezTo>
                  <a:cubicBezTo>
                    <a:pt x="46" y="10"/>
                    <a:pt x="39" y="8"/>
                    <a:pt x="33" y="8"/>
                  </a:cubicBezTo>
                  <a:cubicBezTo>
                    <a:pt x="47" y="22"/>
                    <a:pt x="47" y="22"/>
                    <a:pt x="47" y="22"/>
                  </a:cubicBezTo>
                  <a:cubicBezTo>
                    <a:pt x="43" y="41"/>
                    <a:pt x="43" y="41"/>
                    <a:pt x="43" y="41"/>
                  </a:cubicBezTo>
                  <a:cubicBezTo>
                    <a:pt x="24" y="45"/>
                    <a:pt x="24" y="45"/>
                    <a:pt x="24" y="45"/>
                  </a:cubicBezTo>
                  <a:cubicBezTo>
                    <a:pt x="10" y="31"/>
                    <a:pt x="10" y="31"/>
                    <a:pt x="10" y="31"/>
                  </a:cubicBezTo>
                  <a:cubicBezTo>
                    <a:pt x="10" y="37"/>
                    <a:pt x="12" y="44"/>
                    <a:pt x="17" y="49"/>
                  </a:cubicBezTo>
                  <a:cubicBezTo>
                    <a:pt x="23" y="55"/>
                    <a:pt x="33" y="58"/>
                    <a:pt x="42" y="55"/>
                  </a:cubicBezTo>
                  <a:lnTo>
                    <a:pt x="44" y="54"/>
                  </a:lnTo>
                  <a:close/>
                  <a:moveTo>
                    <a:pt x="90" y="82"/>
                  </a:moveTo>
                  <a:cubicBezTo>
                    <a:pt x="84" y="77"/>
                    <a:pt x="84" y="77"/>
                    <a:pt x="84" y="77"/>
                  </a:cubicBezTo>
                  <a:cubicBezTo>
                    <a:pt x="79" y="82"/>
                    <a:pt x="79" y="82"/>
                    <a:pt x="79" y="82"/>
                  </a:cubicBezTo>
                  <a:cubicBezTo>
                    <a:pt x="84" y="88"/>
                    <a:pt x="84" y="88"/>
                    <a:pt x="84" y="88"/>
                  </a:cubicBezTo>
                  <a:lnTo>
                    <a:pt x="90" y="8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4" name="Freeform 74">
              <a:extLst>
                <a:ext uri="{FF2B5EF4-FFF2-40B4-BE49-F238E27FC236}">
                  <a16:creationId xmlns:a16="http://schemas.microsoft.com/office/drawing/2014/main" id="{D47BA5C4-2938-4CD2-86D1-7E7EECF32B79}"/>
                </a:ext>
              </a:extLst>
            </p:cNvPr>
            <p:cNvSpPr>
              <a:spLocks noEditPoints="1"/>
            </p:cNvSpPr>
            <p:nvPr/>
          </p:nvSpPr>
          <p:spPr bwMode="auto">
            <a:xfrm>
              <a:off x="6142038" y="541338"/>
              <a:ext cx="352425" cy="460375"/>
            </a:xfrm>
            <a:custGeom>
              <a:avLst/>
              <a:gdLst>
                <a:gd name="T0" fmla="*/ 48 w 92"/>
                <a:gd name="T1" fmla="*/ 46 h 120"/>
                <a:gd name="T2" fmla="*/ 48 w 92"/>
                <a:gd name="T3" fmla="*/ 60 h 120"/>
                <a:gd name="T4" fmla="*/ 62 w 92"/>
                <a:gd name="T5" fmla="*/ 74 h 120"/>
                <a:gd name="T6" fmla="*/ 57 w 92"/>
                <a:gd name="T7" fmla="*/ 80 h 120"/>
                <a:gd name="T8" fmla="*/ 40 w 92"/>
                <a:gd name="T9" fmla="*/ 63 h 120"/>
                <a:gd name="T10" fmla="*/ 40 w 92"/>
                <a:gd name="T11" fmla="*/ 46 h 120"/>
                <a:gd name="T12" fmla="*/ 48 w 92"/>
                <a:gd name="T13" fmla="*/ 46 h 120"/>
                <a:gd name="T14" fmla="*/ 92 w 92"/>
                <a:gd name="T15" fmla="*/ 64 h 120"/>
                <a:gd name="T16" fmla="*/ 82 w 92"/>
                <a:gd name="T17" fmla="*/ 34 h 120"/>
                <a:gd name="T18" fmla="*/ 91 w 92"/>
                <a:gd name="T19" fmla="*/ 26 h 120"/>
                <a:gd name="T20" fmla="*/ 85 w 92"/>
                <a:gd name="T21" fmla="*/ 20 h 120"/>
                <a:gd name="T22" fmla="*/ 76 w 92"/>
                <a:gd name="T23" fmla="*/ 28 h 120"/>
                <a:gd name="T24" fmla="*/ 46 w 92"/>
                <a:gd name="T25" fmla="*/ 14 h 120"/>
                <a:gd name="T26" fmla="*/ 46 w 92"/>
                <a:gd name="T27" fmla="*/ 8 h 120"/>
                <a:gd name="T28" fmla="*/ 58 w 92"/>
                <a:gd name="T29" fmla="*/ 8 h 120"/>
                <a:gd name="T30" fmla="*/ 58 w 92"/>
                <a:gd name="T31" fmla="*/ 0 h 120"/>
                <a:gd name="T32" fmla="*/ 26 w 92"/>
                <a:gd name="T33" fmla="*/ 0 h 120"/>
                <a:gd name="T34" fmla="*/ 26 w 92"/>
                <a:gd name="T35" fmla="*/ 8 h 120"/>
                <a:gd name="T36" fmla="*/ 38 w 92"/>
                <a:gd name="T37" fmla="*/ 8 h 120"/>
                <a:gd name="T38" fmla="*/ 38 w 92"/>
                <a:gd name="T39" fmla="*/ 14 h 120"/>
                <a:gd name="T40" fmla="*/ 0 w 92"/>
                <a:gd name="T41" fmla="*/ 37 h 120"/>
                <a:gd name="T42" fmla="*/ 7 w 92"/>
                <a:gd name="T43" fmla="*/ 42 h 120"/>
                <a:gd name="T44" fmla="*/ 42 w 92"/>
                <a:gd name="T45" fmla="*/ 22 h 120"/>
                <a:gd name="T46" fmla="*/ 84 w 92"/>
                <a:gd name="T47" fmla="*/ 64 h 120"/>
                <a:gd name="T48" fmla="*/ 64 w 92"/>
                <a:gd name="T49" fmla="*/ 100 h 120"/>
                <a:gd name="T50" fmla="*/ 67 w 92"/>
                <a:gd name="T51" fmla="*/ 89 h 120"/>
                <a:gd name="T52" fmla="*/ 59 w 92"/>
                <a:gd name="T53" fmla="*/ 87 h 120"/>
                <a:gd name="T54" fmla="*/ 53 w 92"/>
                <a:gd name="T55" fmla="*/ 110 h 120"/>
                <a:gd name="T56" fmla="*/ 75 w 92"/>
                <a:gd name="T57" fmla="*/ 120 h 120"/>
                <a:gd name="T58" fmla="*/ 78 w 92"/>
                <a:gd name="T59" fmla="*/ 112 h 120"/>
                <a:gd name="T60" fmla="*/ 67 w 92"/>
                <a:gd name="T61" fmla="*/ 107 h 120"/>
                <a:gd name="T62" fmla="*/ 92 w 92"/>
                <a:gd name="T63" fmla="*/ 6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120">
                  <a:moveTo>
                    <a:pt x="48" y="46"/>
                  </a:moveTo>
                  <a:cubicBezTo>
                    <a:pt x="48" y="60"/>
                    <a:pt x="48" y="60"/>
                    <a:pt x="48" y="60"/>
                  </a:cubicBezTo>
                  <a:cubicBezTo>
                    <a:pt x="62" y="74"/>
                    <a:pt x="62" y="74"/>
                    <a:pt x="62" y="74"/>
                  </a:cubicBezTo>
                  <a:cubicBezTo>
                    <a:pt x="57" y="80"/>
                    <a:pt x="57" y="80"/>
                    <a:pt x="57" y="80"/>
                  </a:cubicBezTo>
                  <a:cubicBezTo>
                    <a:pt x="40" y="63"/>
                    <a:pt x="40" y="63"/>
                    <a:pt x="40" y="63"/>
                  </a:cubicBezTo>
                  <a:cubicBezTo>
                    <a:pt x="40" y="46"/>
                    <a:pt x="40" y="46"/>
                    <a:pt x="40" y="46"/>
                  </a:cubicBezTo>
                  <a:lnTo>
                    <a:pt x="48" y="46"/>
                  </a:lnTo>
                  <a:close/>
                  <a:moveTo>
                    <a:pt x="92" y="64"/>
                  </a:moveTo>
                  <a:cubicBezTo>
                    <a:pt x="92" y="53"/>
                    <a:pt x="88" y="42"/>
                    <a:pt x="82" y="34"/>
                  </a:cubicBezTo>
                  <a:cubicBezTo>
                    <a:pt x="91" y="26"/>
                    <a:pt x="91" y="26"/>
                    <a:pt x="91" y="26"/>
                  </a:cubicBezTo>
                  <a:cubicBezTo>
                    <a:pt x="85" y="20"/>
                    <a:pt x="85" y="20"/>
                    <a:pt x="85" y="20"/>
                  </a:cubicBezTo>
                  <a:cubicBezTo>
                    <a:pt x="76" y="28"/>
                    <a:pt x="76" y="28"/>
                    <a:pt x="76" y="28"/>
                  </a:cubicBezTo>
                  <a:cubicBezTo>
                    <a:pt x="68" y="20"/>
                    <a:pt x="58" y="15"/>
                    <a:pt x="46" y="14"/>
                  </a:cubicBezTo>
                  <a:cubicBezTo>
                    <a:pt x="46" y="8"/>
                    <a:pt x="46" y="8"/>
                    <a:pt x="46" y="8"/>
                  </a:cubicBezTo>
                  <a:cubicBezTo>
                    <a:pt x="58" y="8"/>
                    <a:pt x="58" y="8"/>
                    <a:pt x="58" y="8"/>
                  </a:cubicBezTo>
                  <a:cubicBezTo>
                    <a:pt x="58" y="0"/>
                    <a:pt x="58" y="0"/>
                    <a:pt x="58" y="0"/>
                  </a:cubicBezTo>
                  <a:cubicBezTo>
                    <a:pt x="26" y="0"/>
                    <a:pt x="26" y="0"/>
                    <a:pt x="26" y="0"/>
                  </a:cubicBezTo>
                  <a:cubicBezTo>
                    <a:pt x="26" y="8"/>
                    <a:pt x="26" y="8"/>
                    <a:pt x="26" y="8"/>
                  </a:cubicBezTo>
                  <a:cubicBezTo>
                    <a:pt x="38" y="8"/>
                    <a:pt x="38" y="8"/>
                    <a:pt x="38" y="8"/>
                  </a:cubicBezTo>
                  <a:cubicBezTo>
                    <a:pt x="38" y="14"/>
                    <a:pt x="38" y="14"/>
                    <a:pt x="38" y="14"/>
                  </a:cubicBezTo>
                  <a:cubicBezTo>
                    <a:pt x="22" y="16"/>
                    <a:pt x="8" y="24"/>
                    <a:pt x="0" y="37"/>
                  </a:cubicBezTo>
                  <a:cubicBezTo>
                    <a:pt x="7" y="42"/>
                    <a:pt x="7" y="42"/>
                    <a:pt x="7" y="42"/>
                  </a:cubicBezTo>
                  <a:cubicBezTo>
                    <a:pt x="14" y="30"/>
                    <a:pt x="27" y="22"/>
                    <a:pt x="42" y="22"/>
                  </a:cubicBezTo>
                  <a:cubicBezTo>
                    <a:pt x="65" y="22"/>
                    <a:pt x="84" y="41"/>
                    <a:pt x="84" y="64"/>
                  </a:cubicBezTo>
                  <a:cubicBezTo>
                    <a:pt x="84" y="79"/>
                    <a:pt x="76" y="92"/>
                    <a:pt x="64" y="100"/>
                  </a:cubicBezTo>
                  <a:cubicBezTo>
                    <a:pt x="67" y="89"/>
                    <a:pt x="67" y="89"/>
                    <a:pt x="67" y="89"/>
                  </a:cubicBezTo>
                  <a:cubicBezTo>
                    <a:pt x="59" y="87"/>
                    <a:pt x="59" y="87"/>
                    <a:pt x="59" y="87"/>
                  </a:cubicBezTo>
                  <a:cubicBezTo>
                    <a:pt x="53" y="110"/>
                    <a:pt x="53" y="110"/>
                    <a:pt x="53" y="110"/>
                  </a:cubicBezTo>
                  <a:cubicBezTo>
                    <a:pt x="75" y="120"/>
                    <a:pt x="75" y="120"/>
                    <a:pt x="75" y="120"/>
                  </a:cubicBezTo>
                  <a:cubicBezTo>
                    <a:pt x="78" y="112"/>
                    <a:pt x="78" y="112"/>
                    <a:pt x="78" y="112"/>
                  </a:cubicBezTo>
                  <a:cubicBezTo>
                    <a:pt x="67" y="107"/>
                    <a:pt x="67" y="107"/>
                    <a:pt x="67" y="107"/>
                  </a:cubicBezTo>
                  <a:cubicBezTo>
                    <a:pt x="82" y="99"/>
                    <a:pt x="92" y="82"/>
                    <a:pt x="92" y="64"/>
                  </a:cubicBez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grpSp>
        <p:nvGrpSpPr>
          <p:cNvPr id="65" name="Group 64">
            <a:extLst>
              <a:ext uri="{FF2B5EF4-FFF2-40B4-BE49-F238E27FC236}">
                <a16:creationId xmlns:a16="http://schemas.microsoft.com/office/drawing/2014/main" id="{C71592E8-B9EE-43D5-9020-536581EAC42A}"/>
              </a:ext>
            </a:extLst>
          </p:cNvPr>
          <p:cNvGrpSpPr>
            <a:grpSpLocks noChangeAspect="1"/>
          </p:cNvGrpSpPr>
          <p:nvPr/>
        </p:nvGrpSpPr>
        <p:grpSpPr>
          <a:xfrm>
            <a:off x="6644280" y="4295963"/>
            <a:ext cx="552450" cy="550863"/>
            <a:chOff x="5819775" y="685800"/>
            <a:chExt cx="552450" cy="550863"/>
          </a:xfrm>
        </p:grpSpPr>
        <p:sp>
          <p:nvSpPr>
            <p:cNvPr id="66" name="Freeform 137">
              <a:extLst>
                <a:ext uri="{FF2B5EF4-FFF2-40B4-BE49-F238E27FC236}">
                  <a16:creationId xmlns:a16="http://schemas.microsoft.com/office/drawing/2014/main" id="{2AB479C3-E0A8-4C43-A7A8-57B7204AE211}"/>
                </a:ext>
              </a:extLst>
            </p:cNvPr>
            <p:cNvSpPr>
              <a:spLocks/>
            </p:cNvSpPr>
            <p:nvPr/>
          </p:nvSpPr>
          <p:spPr bwMode="auto">
            <a:xfrm>
              <a:off x="5819775" y="685800"/>
              <a:ext cx="552450" cy="550863"/>
            </a:xfrm>
            <a:custGeom>
              <a:avLst/>
              <a:gdLst>
                <a:gd name="T0" fmla="*/ 72 w 144"/>
                <a:gd name="T1" fmla="*/ 144 h 144"/>
                <a:gd name="T2" fmla="*/ 0 w 144"/>
                <a:gd name="T3" fmla="*/ 72 h 144"/>
                <a:gd name="T4" fmla="*/ 72 w 144"/>
                <a:gd name="T5" fmla="*/ 0 h 144"/>
                <a:gd name="T6" fmla="*/ 72 w 144"/>
                <a:gd name="T7" fmla="*/ 8 h 144"/>
                <a:gd name="T8" fmla="*/ 8 w 144"/>
                <a:gd name="T9" fmla="*/ 72 h 144"/>
                <a:gd name="T10" fmla="*/ 72 w 144"/>
                <a:gd name="T11" fmla="*/ 136 h 144"/>
                <a:gd name="T12" fmla="*/ 136 w 144"/>
                <a:gd name="T13" fmla="*/ 72 h 144"/>
                <a:gd name="T14" fmla="*/ 144 w 144"/>
                <a:gd name="T15" fmla="*/ 72 h 144"/>
                <a:gd name="T16" fmla="*/ 72 w 144"/>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144">
                  <a:moveTo>
                    <a:pt x="72" y="144"/>
                  </a:moveTo>
                  <a:cubicBezTo>
                    <a:pt x="32" y="144"/>
                    <a:pt x="0" y="112"/>
                    <a:pt x="0" y="72"/>
                  </a:cubicBezTo>
                  <a:cubicBezTo>
                    <a:pt x="0" y="32"/>
                    <a:pt x="32" y="0"/>
                    <a:pt x="72" y="0"/>
                  </a:cubicBezTo>
                  <a:cubicBezTo>
                    <a:pt x="72" y="8"/>
                    <a:pt x="72" y="8"/>
                    <a:pt x="72" y="8"/>
                  </a:cubicBezTo>
                  <a:cubicBezTo>
                    <a:pt x="37" y="8"/>
                    <a:pt x="8" y="37"/>
                    <a:pt x="8" y="72"/>
                  </a:cubicBezTo>
                  <a:cubicBezTo>
                    <a:pt x="8" y="107"/>
                    <a:pt x="37" y="136"/>
                    <a:pt x="72" y="136"/>
                  </a:cubicBezTo>
                  <a:cubicBezTo>
                    <a:pt x="107" y="136"/>
                    <a:pt x="136" y="107"/>
                    <a:pt x="136" y="72"/>
                  </a:cubicBezTo>
                  <a:cubicBezTo>
                    <a:pt x="144" y="72"/>
                    <a:pt x="144" y="72"/>
                    <a:pt x="144" y="72"/>
                  </a:cubicBezTo>
                  <a:cubicBezTo>
                    <a:pt x="144" y="112"/>
                    <a:pt x="112" y="144"/>
                    <a:pt x="72" y="144"/>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67" name="Freeform 138">
              <a:extLst>
                <a:ext uri="{FF2B5EF4-FFF2-40B4-BE49-F238E27FC236}">
                  <a16:creationId xmlns:a16="http://schemas.microsoft.com/office/drawing/2014/main" id="{E6A646EA-564F-4667-B393-4D71B619CBE7}"/>
                </a:ext>
              </a:extLst>
            </p:cNvPr>
            <p:cNvSpPr>
              <a:spLocks noEditPoints="1"/>
            </p:cNvSpPr>
            <p:nvPr/>
          </p:nvSpPr>
          <p:spPr bwMode="auto">
            <a:xfrm>
              <a:off x="5973763" y="696913"/>
              <a:ext cx="387350" cy="401638"/>
            </a:xfrm>
            <a:custGeom>
              <a:avLst/>
              <a:gdLst>
                <a:gd name="T0" fmla="*/ 36 w 101"/>
                <a:gd name="T1" fmla="*/ 41 h 105"/>
                <a:gd name="T2" fmla="*/ 36 w 101"/>
                <a:gd name="T3" fmla="*/ 37 h 105"/>
                <a:gd name="T4" fmla="*/ 40 w 101"/>
                <a:gd name="T5" fmla="*/ 37 h 105"/>
                <a:gd name="T6" fmla="*/ 40 w 101"/>
                <a:gd name="T7" fmla="*/ 29 h 105"/>
                <a:gd name="T8" fmla="*/ 24 w 101"/>
                <a:gd name="T9" fmla="*/ 29 h 105"/>
                <a:gd name="T10" fmla="*/ 24 w 101"/>
                <a:gd name="T11" fmla="*/ 37 h 105"/>
                <a:gd name="T12" fmla="*/ 28 w 101"/>
                <a:gd name="T13" fmla="*/ 37 h 105"/>
                <a:gd name="T14" fmla="*/ 28 w 101"/>
                <a:gd name="T15" fmla="*/ 41 h 105"/>
                <a:gd name="T16" fmla="*/ 0 w 101"/>
                <a:gd name="T17" fmla="*/ 73 h 105"/>
                <a:gd name="T18" fmla="*/ 32 w 101"/>
                <a:gd name="T19" fmla="*/ 105 h 105"/>
                <a:gd name="T20" fmla="*/ 64 w 101"/>
                <a:gd name="T21" fmla="*/ 73 h 105"/>
                <a:gd name="T22" fmla="*/ 36 w 101"/>
                <a:gd name="T23" fmla="*/ 41 h 105"/>
                <a:gd name="T24" fmla="*/ 32 w 101"/>
                <a:gd name="T25" fmla="*/ 97 h 105"/>
                <a:gd name="T26" fmla="*/ 8 w 101"/>
                <a:gd name="T27" fmla="*/ 73 h 105"/>
                <a:gd name="T28" fmla="*/ 32 w 101"/>
                <a:gd name="T29" fmla="*/ 49 h 105"/>
                <a:gd name="T30" fmla="*/ 56 w 101"/>
                <a:gd name="T31" fmla="*/ 73 h 105"/>
                <a:gd name="T32" fmla="*/ 32 w 101"/>
                <a:gd name="T33" fmla="*/ 97 h 105"/>
                <a:gd name="T34" fmla="*/ 36 w 101"/>
                <a:gd name="T35" fmla="*/ 73 h 105"/>
                <a:gd name="T36" fmla="*/ 44 w 101"/>
                <a:gd name="T37" fmla="*/ 73 h 105"/>
                <a:gd name="T38" fmla="*/ 44 w 101"/>
                <a:gd name="T39" fmla="*/ 81 h 105"/>
                <a:gd name="T40" fmla="*/ 28 w 101"/>
                <a:gd name="T41" fmla="*/ 81 h 105"/>
                <a:gd name="T42" fmla="*/ 28 w 101"/>
                <a:gd name="T43" fmla="*/ 57 h 105"/>
                <a:gd name="T44" fmla="*/ 36 w 101"/>
                <a:gd name="T45" fmla="*/ 57 h 105"/>
                <a:gd name="T46" fmla="*/ 36 w 101"/>
                <a:gd name="T47" fmla="*/ 73 h 105"/>
                <a:gd name="T48" fmla="*/ 93 w 101"/>
                <a:gd name="T49" fmla="*/ 51 h 105"/>
                <a:gd name="T50" fmla="*/ 50 w 101"/>
                <a:gd name="T51" fmla="*/ 8 h 105"/>
                <a:gd name="T52" fmla="*/ 53 w 101"/>
                <a:gd name="T53" fmla="*/ 0 h 105"/>
                <a:gd name="T54" fmla="*/ 101 w 101"/>
                <a:gd name="T55" fmla="*/ 48 h 105"/>
                <a:gd name="T56" fmla="*/ 93 w 101"/>
                <a:gd name="T57" fmla="*/ 5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05">
                  <a:moveTo>
                    <a:pt x="36" y="41"/>
                  </a:moveTo>
                  <a:cubicBezTo>
                    <a:pt x="36" y="37"/>
                    <a:pt x="36" y="37"/>
                    <a:pt x="36" y="37"/>
                  </a:cubicBezTo>
                  <a:cubicBezTo>
                    <a:pt x="40" y="37"/>
                    <a:pt x="40" y="37"/>
                    <a:pt x="40" y="37"/>
                  </a:cubicBezTo>
                  <a:cubicBezTo>
                    <a:pt x="40" y="29"/>
                    <a:pt x="40" y="29"/>
                    <a:pt x="40" y="29"/>
                  </a:cubicBezTo>
                  <a:cubicBezTo>
                    <a:pt x="24" y="29"/>
                    <a:pt x="24" y="29"/>
                    <a:pt x="24" y="29"/>
                  </a:cubicBezTo>
                  <a:cubicBezTo>
                    <a:pt x="24" y="37"/>
                    <a:pt x="24" y="37"/>
                    <a:pt x="24" y="37"/>
                  </a:cubicBezTo>
                  <a:cubicBezTo>
                    <a:pt x="28" y="37"/>
                    <a:pt x="28" y="37"/>
                    <a:pt x="28" y="37"/>
                  </a:cubicBezTo>
                  <a:cubicBezTo>
                    <a:pt x="28" y="41"/>
                    <a:pt x="28" y="41"/>
                    <a:pt x="28" y="41"/>
                  </a:cubicBezTo>
                  <a:cubicBezTo>
                    <a:pt x="12" y="43"/>
                    <a:pt x="0" y="57"/>
                    <a:pt x="0" y="73"/>
                  </a:cubicBezTo>
                  <a:cubicBezTo>
                    <a:pt x="0" y="91"/>
                    <a:pt x="14" y="105"/>
                    <a:pt x="32" y="105"/>
                  </a:cubicBezTo>
                  <a:cubicBezTo>
                    <a:pt x="50" y="105"/>
                    <a:pt x="64" y="91"/>
                    <a:pt x="64" y="73"/>
                  </a:cubicBezTo>
                  <a:cubicBezTo>
                    <a:pt x="64" y="57"/>
                    <a:pt x="52" y="43"/>
                    <a:pt x="36" y="41"/>
                  </a:cubicBezTo>
                  <a:close/>
                  <a:moveTo>
                    <a:pt x="32" y="97"/>
                  </a:moveTo>
                  <a:cubicBezTo>
                    <a:pt x="19" y="97"/>
                    <a:pt x="8" y="86"/>
                    <a:pt x="8" y="73"/>
                  </a:cubicBezTo>
                  <a:cubicBezTo>
                    <a:pt x="8" y="60"/>
                    <a:pt x="19" y="49"/>
                    <a:pt x="32" y="49"/>
                  </a:cubicBezTo>
                  <a:cubicBezTo>
                    <a:pt x="45" y="49"/>
                    <a:pt x="56" y="60"/>
                    <a:pt x="56" y="73"/>
                  </a:cubicBezTo>
                  <a:cubicBezTo>
                    <a:pt x="56" y="86"/>
                    <a:pt x="45" y="97"/>
                    <a:pt x="32" y="97"/>
                  </a:cubicBezTo>
                  <a:close/>
                  <a:moveTo>
                    <a:pt x="36" y="73"/>
                  </a:moveTo>
                  <a:cubicBezTo>
                    <a:pt x="44" y="73"/>
                    <a:pt x="44" y="73"/>
                    <a:pt x="44" y="73"/>
                  </a:cubicBezTo>
                  <a:cubicBezTo>
                    <a:pt x="44" y="81"/>
                    <a:pt x="44" y="81"/>
                    <a:pt x="44" y="81"/>
                  </a:cubicBezTo>
                  <a:cubicBezTo>
                    <a:pt x="28" y="81"/>
                    <a:pt x="28" y="81"/>
                    <a:pt x="28" y="81"/>
                  </a:cubicBezTo>
                  <a:cubicBezTo>
                    <a:pt x="28" y="57"/>
                    <a:pt x="28" y="57"/>
                    <a:pt x="28" y="57"/>
                  </a:cubicBezTo>
                  <a:cubicBezTo>
                    <a:pt x="36" y="57"/>
                    <a:pt x="36" y="57"/>
                    <a:pt x="36" y="57"/>
                  </a:cubicBezTo>
                  <a:lnTo>
                    <a:pt x="36" y="73"/>
                  </a:lnTo>
                  <a:close/>
                  <a:moveTo>
                    <a:pt x="93" y="51"/>
                  </a:moveTo>
                  <a:cubicBezTo>
                    <a:pt x="87" y="30"/>
                    <a:pt x="71" y="14"/>
                    <a:pt x="50" y="8"/>
                  </a:cubicBezTo>
                  <a:cubicBezTo>
                    <a:pt x="53" y="0"/>
                    <a:pt x="53" y="0"/>
                    <a:pt x="53" y="0"/>
                  </a:cubicBezTo>
                  <a:cubicBezTo>
                    <a:pt x="76" y="7"/>
                    <a:pt x="94" y="25"/>
                    <a:pt x="101" y="48"/>
                  </a:cubicBezTo>
                  <a:lnTo>
                    <a:pt x="93" y="51"/>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68" name="Rectangle 67">
            <a:extLst>
              <a:ext uri="{FF2B5EF4-FFF2-40B4-BE49-F238E27FC236}">
                <a16:creationId xmlns:a16="http://schemas.microsoft.com/office/drawing/2014/main" id="{71706A48-7922-48B7-BA7B-E01A0EEA082F}"/>
              </a:ext>
            </a:extLst>
          </p:cNvPr>
          <p:cNvSpPr/>
          <p:nvPr/>
        </p:nvSpPr>
        <p:spPr>
          <a:xfrm>
            <a:off x="609600" y="5852189"/>
            <a:ext cx="7242394" cy="260071"/>
          </a:xfrm>
          <a:prstGeom prst="rect">
            <a:avLst/>
          </a:prstGeom>
        </p:spPr>
        <p:txBody>
          <a:bodyPr wrap="square" lIns="0" tIns="0" rIns="0" bIns="0" anchor="b">
            <a:spAutoFit/>
          </a:bodyPr>
          <a:lstStyle/>
          <a:p>
            <a:pPr>
              <a:lnSpc>
                <a:spcPct val="90000"/>
              </a:lnSpc>
              <a:spcBef>
                <a:spcPts val="300"/>
              </a:spcBef>
            </a:pPr>
            <a:r>
              <a:rPr lang="en-US" sz="800" baseline="30000" dirty="0"/>
              <a:t>1 </a:t>
            </a:r>
            <a:r>
              <a:rPr lang="en-US" sz="800" dirty="0"/>
              <a:t>Reduces time to migrate an existing server to a new OS from 24 hours to just 12. Source: HPE internal testing with SMB Setup, October 2018.</a:t>
            </a:r>
          </a:p>
          <a:p>
            <a:pPr>
              <a:lnSpc>
                <a:spcPct val="90000"/>
              </a:lnSpc>
              <a:spcBef>
                <a:spcPts val="300"/>
              </a:spcBef>
            </a:pPr>
            <a:r>
              <a:rPr lang="en-US" sz="800" baseline="30000" dirty="0"/>
              <a:t>2 </a:t>
            </a:r>
            <a:r>
              <a:rPr lang="en-US" sz="800" dirty="0"/>
              <a:t>Reduces time to install and setup a new server from six hours to just four. Source: HPE internal testing with SMB Setup, October 2018.</a:t>
            </a:r>
          </a:p>
        </p:txBody>
      </p:sp>
      <p:sp>
        <p:nvSpPr>
          <p:cNvPr id="69" name="Content Placeholder 2">
            <a:extLst>
              <a:ext uri="{FF2B5EF4-FFF2-40B4-BE49-F238E27FC236}">
                <a16:creationId xmlns:a16="http://schemas.microsoft.com/office/drawing/2014/main" id="{75ED5382-B757-48D7-806D-FB306404C0F0}"/>
              </a:ext>
            </a:extLst>
          </p:cNvPr>
          <p:cNvSpPr txBox="1">
            <a:spLocks/>
          </p:cNvSpPr>
          <p:nvPr/>
        </p:nvSpPr>
        <p:spPr>
          <a:xfrm>
            <a:off x="609440" y="5397043"/>
            <a:ext cx="10972959" cy="400110"/>
          </a:xfrm>
          <a:prstGeom prst="rect">
            <a:avLst/>
          </a:prstGeom>
          <a:solidFill>
            <a:srgbClr val="00B08A"/>
          </a:solidFill>
          <a:ln w="28575" cap="sq">
            <a:solidFill>
              <a:srgbClr val="00B08A"/>
            </a:solidFill>
            <a:miter lim="800000"/>
          </a:ln>
        </p:spPr>
        <p:txBody>
          <a:bodyPr vert="horz" wrap="square" lIns="91440" tIns="91440" rIns="91440" bIns="91440" rtlCol="0" anchor="ctr">
            <a:spAutoFit/>
          </a:bodyPr>
          <a:lstStyle>
            <a:defPPr>
              <a:defRPr lang="en-US"/>
            </a:defPPr>
            <a:lvl1pPr indent="0" algn="ctr">
              <a:lnSpc>
                <a:spcPct val="90000"/>
              </a:lnSpc>
              <a:spcBef>
                <a:spcPts val="0"/>
              </a:spcBef>
              <a:buClr>
                <a:prstClr val="black"/>
              </a:buClr>
              <a:buFont typeface="Arial" panose="020B0604020202020204" pitchFamily="34" charset="0"/>
              <a:buNone/>
              <a:defRPr b="1">
                <a:solidFill>
                  <a:sysClr val="windowText" lastClr="000000"/>
                </a:solidFill>
              </a:defRPr>
            </a:lvl1pPr>
            <a:lvl2pPr indent="0">
              <a:lnSpc>
                <a:spcPct val="90000"/>
              </a:lnSpc>
              <a:spcBef>
                <a:spcPts val="800"/>
              </a:spcBef>
              <a:buClr>
                <a:schemeClr val="tx1"/>
              </a:buClr>
              <a:buFont typeface="Arial" panose="020B0604020202020204" pitchFamily="34" charset="0"/>
              <a:buNone/>
              <a:defRPr sz="2000" b="1"/>
            </a:lvl2pPr>
            <a:lvl3pPr indent="0">
              <a:lnSpc>
                <a:spcPct val="90000"/>
              </a:lnSpc>
              <a:spcBef>
                <a:spcPts val="600"/>
              </a:spcBef>
              <a:buClr>
                <a:schemeClr val="tx1"/>
              </a:buClr>
              <a:buFont typeface="Arial" panose="020B0604020202020204" pitchFamily="34" charset="0"/>
              <a:buNone/>
              <a:defRPr b="1"/>
            </a:lvl3pPr>
            <a:lvl4pPr indent="0">
              <a:lnSpc>
                <a:spcPct val="90000"/>
              </a:lnSpc>
              <a:spcBef>
                <a:spcPts val="600"/>
              </a:spcBef>
              <a:buClr>
                <a:schemeClr val="tx1"/>
              </a:buClr>
              <a:buFont typeface="Arial" panose="020B0604020202020204" pitchFamily="34" charset="0"/>
              <a:buNone/>
              <a:defRPr sz="1600" b="1"/>
            </a:lvl4pPr>
            <a:lvl5pPr indent="0">
              <a:lnSpc>
                <a:spcPct val="90000"/>
              </a:lnSpc>
              <a:spcBef>
                <a:spcPts val="600"/>
              </a:spcBef>
              <a:buClr>
                <a:schemeClr val="tx1"/>
              </a:buClr>
              <a:buFont typeface="Arial" panose="020B0604020202020204" pitchFamily="34" charset="0"/>
              <a:buNone/>
              <a:defRPr sz="1600" b="1"/>
            </a:lvl5pPr>
            <a:lvl6pPr indent="0">
              <a:lnSpc>
                <a:spcPct val="90000"/>
              </a:lnSpc>
              <a:spcBef>
                <a:spcPts val="600"/>
              </a:spcBef>
              <a:buClr>
                <a:schemeClr val="tx1"/>
              </a:buClr>
              <a:buFont typeface="Arial" panose="020B0604020202020204" pitchFamily="34" charset="0"/>
              <a:buNone/>
              <a:defRPr sz="1600" b="1"/>
            </a:lvl6pPr>
            <a:lvl7pPr indent="0">
              <a:lnSpc>
                <a:spcPct val="90000"/>
              </a:lnSpc>
              <a:spcBef>
                <a:spcPts val="600"/>
              </a:spcBef>
              <a:buClr>
                <a:schemeClr val="tx1"/>
              </a:buClr>
              <a:buFont typeface="Arial" panose="020B0604020202020204" pitchFamily="34" charset="0"/>
              <a:buNone/>
              <a:defRPr sz="1600" b="1"/>
            </a:lvl7pPr>
            <a:lvl8pPr indent="0">
              <a:lnSpc>
                <a:spcPct val="90000"/>
              </a:lnSpc>
              <a:spcBef>
                <a:spcPts val="600"/>
              </a:spcBef>
              <a:buClr>
                <a:schemeClr val="tx1"/>
              </a:buClr>
              <a:buFont typeface="Arial" panose="020B0604020202020204" pitchFamily="34" charset="0"/>
              <a:buNone/>
              <a:defRPr sz="1600" b="1"/>
            </a:lvl8pPr>
            <a:lvl9pPr indent="0">
              <a:lnSpc>
                <a:spcPct val="90000"/>
              </a:lnSpc>
              <a:spcBef>
                <a:spcPts val="600"/>
              </a:spcBef>
              <a:buClr>
                <a:schemeClr val="tx1"/>
              </a:buClr>
              <a:buFont typeface="Arial" panose="020B0604020202020204" pitchFamily="34" charset="0"/>
              <a:buNone/>
              <a:defRPr sz="1600" b="1"/>
            </a:lvl9pPr>
          </a:lstStyle>
          <a:p>
            <a:pPr>
              <a:lnSpc>
                <a:spcPct val="100000"/>
              </a:lnSpc>
            </a:pPr>
            <a:r>
              <a:rPr lang="en-US" sz="1400" dirty="0">
                <a:solidFill>
                  <a:schemeClr val="bg1"/>
                </a:solidFill>
              </a:rPr>
              <a:t>SMB Setup was formerly called Rapid Setup Software</a:t>
            </a:r>
          </a:p>
        </p:txBody>
      </p:sp>
    </p:spTree>
    <p:extLst>
      <p:ext uri="{BB962C8B-B14F-4D97-AF65-F5344CB8AC3E}">
        <p14:creationId xmlns:p14="http://schemas.microsoft.com/office/powerpoint/2010/main" val="273901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4913F331-5B25-46DD-8594-2766FD7F8BA9}"/>
              </a:ext>
            </a:extLst>
          </p:cNvPr>
          <p:cNvSpPr>
            <a:spLocks noGrp="1"/>
          </p:cNvSpPr>
          <p:nvPr>
            <p:ph type="title"/>
          </p:nvPr>
        </p:nvSpPr>
        <p:spPr>
          <a:xfrm>
            <a:off x="609440" y="378658"/>
            <a:ext cx="10969943" cy="411480"/>
          </a:xfrm>
        </p:spPr>
        <p:txBody>
          <a:bodyPr/>
          <a:lstStyle/>
          <a:p>
            <a:r>
              <a:rPr lang="en-US" dirty="0"/>
              <a:t>SMB Setup—automated server/OS deployment</a:t>
            </a:r>
            <a:r>
              <a:rPr lang="en-US" b="0" baseline="30000" dirty="0"/>
              <a:t>1</a:t>
            </a:r>
          </a:p>
        </p:txBody>
      </p:sp>
      <p:sp>
        <p:nvSpPr>
          <p:cNvPr id="29" name="Text Placeholder 2">
            <a:extLst>
              <a:ext uri="{FF2B5EF4-FFF2-40B4-BE49-F238E27FC236}">
                <a16:creationId xmlns:a16="http://schemas.microsoft.com/office/drawing/2014/main" id="{0B156770-6148-4BE4-88F7-9165F28494B0}"/>
              </a:ext>
            </a:extLst>
          </p:cNvPr>
          <p:cNvSpPr>
            <a:spLocks noGrp="1"/>
          </p:cNvSpPr>
          <p:nvPr>
            <p:ph type="body" sz="quarter" idx="13"/>
          </p:nvPr>
        </p:nvSpPr>
        <p:spPr>
          <a:xfrm>
            <a:off x="609439" y="791690"/>
            <a:ext cx="10969943" cy="381000"/>
          </a:xfrm>
        </p:spPr>
        <p:txBody>
          <a:bodyPr/>
          <a:lstStyle/>
          <a:p>
            <a:r>
              <a:rPr lang="en-GB" dirty="0"/>
              <a:t>Embedded in ProLiant Gen10 servers</a:t>
            </a:r>
            <a:r>
              <a:rPr lang="en-GB" baseline="30000" dirty="0"/>
              <a:t>2</a:t>
            </a:r>
            <a:endParaRPr lang="en-US" baseline="30000" dirty="0"/>
          </a:p>
          <a:p>
            <a:endParaRPr lang="en-US" dirty="0"/>
          </a:p>
        </p:txBody>
      </p:sp>
      <p:sp>
        <p:nvSpPr>
          <p:cNvPr id="30" name="Content Placeholder 3">
            <a:extLst>
              <a:ext uri="{FF2B5EF4-FFF2-40B4-BE49-F238E27FC236}">
                <a16:creationId xmlns:a16="http://schemas.microsoft.com/office/drawing/2014/main" id="{840536D7-D2AD-4DD3-8CCE-A94EEA564446}"/>
              </a:ext>
            </a:extLst>
          </p:cNvPr>
          <p:cNvSpPr txBox="1">
            <a:spLocks/>
          </p:cNvSpPr>
          <p:nvPr/>
        </p:nvSpPr>
        <p:spPr>
          <a:xfrm>
            <a:off x="609600" y="1524000"/>
            <a:ext cx="6477000" cy="4571999"/>
          </a:xfrm>
          <a:prstGeom prst="rect">
            <a:avLst/>
          </a:prstGeom>
        </p:spPr>
        <p:txBody>
          <a:bodyP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r>
              <a:rPr lang="en-GB"/>
              <a:t>Simple three-step process</a:t>
            </a:r>
          </a:p>
          <a:p>
            <a:pPr lvl="1"/>
            <a:r>
              <a:rPr lang="en-GB"/>
              <a:t>Setup hardware RAID</a:t>
            </a:r>
          </a:p>
          <a:p>
            <a:pPr lvl="1"/>
            <a:r>
              <a:rPr lang="en-GB"/>
              <a:t>Select OS drive target</a:t>
            </a:r>
          </a:p>
          <a:p>
            <a:pPr lvl="1"/>
            <a:r>
              <a:rPr lang="en-GB"/>
              <a:t>Select and install the OS or hypervisor</a:t>
            </a:r>
            <a:endParaRPr lang="en-US"/>
          </a:p>
          <a:p>
            <a:pPr lvl="2"/>
            <a:r>
              <a:rPr lang="en-GB"/>
              <a:t>Optional hardware configuration (BIOS, HVT, RAID)</a:t>
            </a:r>
          </a:p>
          <a:p>
            <a:r>
              <a:rPr lang="en-GB"/>
              <a:t>New or enhanced features</a:t>
            </a:r>
            <a:endParaRPr lang="en-US"/>
          </a:p>
          <a:p>
            <a:pPr lvl="1"/>
            <a:r>
              <a:rPr lang="en-GB"/>
              <a:t>Automated RAID configuration for servers with five or more drives</a:t>
            </a:r>
            <a:endParaRPr lang="en-US"/>
          </a:p>
          <a:p>
            <a:pPr lvl="1"/>
            <a:r>
              <a:rPr lang="en-GB"/>
              <a:t>Enhanced manual RAID configuration option</a:t>
            </a:r>
            <a:endParaRPr lang="en-US"/>
          </a:p>
          <a:p>
            <a:pPr lvl="1"/>
            <a:r>
              <a:rPr lang="en-GB"/>
              <a:t>Enhanced server drive GUI </a:t>
            </a:r>
            <a:endParaRPr lang="en-US"/>
          </a:p>
          <a:p>
            <a:pPr lvl="1"/>
            <a:r>
              <a:rPr lang="en-GB"/>
              <a:t>ClearOS internet install</a:t>
            </a:r>
            <a:endParaRPr lang="en-US"/>
          </a:p>
          <a:p>
            <a:pPr lvl="1"/>
            <a:r>
              <a:rPr lang="en-GB"/>
              <a:t>Windows Server 2019 support</a:t>
            </a:r>
            <a:endParaRPr lang="en-US"/>
          </a:p>
          <a:p>
            <a:endParaRPr lang="en-US" dirty="0"/>
          </a:p>
        </p:txBody>
      </p:sp>
      <p:pic>
        <p:nvPicPr>
          <p:cNvPr id="31" name="Picture 30">
            <a:extLst>
              <a:ext uri="{FF2B5EF4-FFF2-40B4-BE49-F238E27FC236}">
                <a16:creationId xmlns:a16="http://schemas.microsoft.com/office/drawing/2014/main" id="{1A6E3036-27E3-4F69-91E3-89A7932939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0006"/>
          <a:stretch/>
        </p:blipFill>
        <p:spPr>
          <a:xfrm>
            <a:off x="8518054" y="1525487"/>
            <a:ext cx="3041073" cy="2055914"/>
          </a:xfrm>
          <a:prstGeom prst="rect">
            <a:avLst/>
          </a:prstGeom>
          <a:ln w="28575">
            <a:solidFill>
              <a:schemeClr val="accent5"/>
            </a:solidFill>
            <a:miter lim="800000"/>
          </a:ln>
        </p:spPr>
      </p:pic>
      <p:pic>
        <p:nvPicPr>
          <p:cNvPr id="32" name="Picture 31">
            <a:extLst>
              <a:ext uri="{FF2B5EF4-FFF2-40B4-BE49-F238E27FC236}">
                <a16:creationId xmlns:a16="http://schemas.microsoft.com/office/drawing/2014/main" id="{0906DE91-8D71-472B-816C-AA806E3345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0006"/>
          <a:stretch/>
        </p:blipFill>
        <p:spPr>
          <a:xfrm>
            <a:off x="8538310" y="3733800"/>
            <a:ext cx="3041073" cy="2055914"/>
          </a:xfrm>
          <a:prstGeom prst="rect">
            <a:avLst/>
          </a:prstGeom>
          <a:ln w="28575">
            <a:solidFill>
              <a:schemeClr val="accent5"/>
            </a:solidFill>
            <a:miter lim="800000"/>
          </a:ln>
        </p:spPr>
      </p:pic>
      <p:sp>
        <p:nvSpPr>
          <p:cNvPr id="33" name="Rectangle 32">
            <a:extLst>
              <a:ext uri="{FF2B5EF4-FFF2-40B4-BE49-F238E27FC236}">
                <a16:creationId xmlns:a16="http://schemas.microsoft.com/office/drawing/2014/main" id="{FCDE1650-7C2F-45C3-A886-01B280CB41A4}"/>
              </a:ext>
            </a:extLst>
          </p:cNvPr>
          <p:cNvSpPr/>
          <p:nvPr/>
        </p:nvSpPr>
        <p:spPr>
          <a:xfrm>
            <a:off x="609600" y="5852189"/>
            <a:ext cx="7242394" cy="260071"/>
          </a:xfrm>
          <a:prstGeom prst="rect">
            <a:avLst/>
          </a:prstGeom>
        </p:spPr>
        <p:txBody>
          <a:bodyPr wrap="square" lIns="0" tIns="0" rIns="0" bIns="0" anchor="b">
            <a:spAutoFit/>
          </a:bodyPr>
          <a:lstStyle/>
          <a:p>
            <a:pPr>
              <a:lnSpc>
                <a:spcPct val="90000"/>
              </a:lnSpc>
              <a:spcBef>
                <a:spcPts val="300"/>
              </a:spcBef>
            </a:pPr>
            <a:r>
              <a:rPr lang="en-US" sz="800" baseline="30000" dirty="0"/>
              <a:t>1 </a:t>
            </a:r>
            <a:r>
              <a:rPr lang="en-US" sz="800" dirty="0"/>
              <a:t>Part of Intelligent Provisioning. Replaces Rapid Setup Software.</a:t>
            </a:r>
          </a:p>
          <a:p>
            <a:pPr>
              <a:lnSpc>
                <a:spcPct val="90000"/>
              </a:lnSpc>
              <a:spcBef>
                <a:spcPts val="300"/>
              </a:spcBef>
            </a:pPr>
            <a:r>
              <a:rPr lang="en-US" sz="800" baseline="30000" dirty="0"/>
              <a:t>2 </a:t>
            </a:r>
            <a:r>
              <a:rPr lang="en-US" sz="800" dirty="0"/>
              <a:t>Embedded in ProLiant 10, 100, and 300 series Gen10 servers.</a:t>
            </a:r>
          </a:p>
        </p:txBody>
      </p:sp>
    </p:spTree>
    <p:extLst>
      <p:ext uri="{BB962C8B-B14F-4D97-AF65-F5344CB8AC3E}">
        <p14:creationId xmlns:p14="http://schemas.microsoft.com/office/powerpoint/2010/main" val="193455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1D2873C8-718A-458A-A5C9-2371D6104D90}"/>
              </a:ext>
            </a:extLst>
          </p:cNvPr>
          <p:cNvSpPr>
            <a:spLocks noGrp="1"/>
          </p:cNvSpPr>
          <p:nvPr>
            <p:ph type="title"/>
          </p:nvPr>
        </p:nvSpPr>
        <p:spPr>
          <a:xfrm>
            <a:off x="401817" y="332086"/>
            <a:ext cx="10969943" cy="852364"/>
          </a:xfrm>
        </p:spPr>
        <p:txBody>
          <a:bodyPr/>
          <a:lstStyle/>
          <a:p>
            <a:r>
              <a:rPr lang="en-US" sz="2650"/>
              <a:t>HPE InfoSight for Servers</a:t>
            </a:r>
          </a:p>
        </p:txBody>
      </p:sp>
      <p:sp>
        <p:nvSpPr>
          <p:cNvPr id="13" name="Slide Number Placeholder 6">
            <a:extLst>
              <a:ext uri="{FF2B5EF4-FFF2-40B4-BE49-F238E27FC236}">
                <a16:creationId xmlns:a16="http://schemas.microsoft.com/office/drawing/2014/main" id="{3F4266E6-3953-475D-965B-D37C034C41BF}"/>
              </a:ext>
            </a:extLst>
          </p:cNvPr>
          <p:cNvSpPr txBox="1">
            <a:spLocks/>
          </p:cNvSpPr>
          <p:nvPr/>
        </p:nvSpPr>
        <p:spPr>
          <a:xfrm>
            <a:off x="11049000" y="6430868"/>
            <a:ext cx="533399" cy="232147"/>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F48BE44-0EA7-40A6-B65F-01FF8F1E61B1}" type="slidenum">
              <a:rPr kumimoji="0" lang="en-GB" sz="1600" b="0" i="0" u="none" strike="noStrike" kern="1200" cap="none" spc="0" normalizeH="0" baseline="0" noProof="0" smtClean="0">
                <a:ln>
                  <a:noFill/>
                </a:ln>
                <a:solidFill>
                  <a:srgbClr val="617D78"/>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600" b="0" i="0" u="none" strike="noStrike" kern="1200" cap="none" spc="0" normalizeH="0" baseline="0" noProof="0">
              <a:ln>
                <a:noFill/>
              </a:ln>
              <a:solidFill>
                <a:srgbClr val="617D78"/>
              </a:solidFill>
              <a:effectLst/>
              <a:uLnTx/>
              <a:uFillTx/>
              <a:latin typeface="Arial" panose="020B0604020202020204"/>
              <a:ea typeface="+mn-ea"/>
              <a:cs typeface="+mn-cs"/>
            </a:endParaRPr>
          </a:p>
        </p:txBody>
      </p:sp>
      <p:sp>
        <p:nvSpPr>
          <p:cNvPr id="14" name="Text Placeholder 3">
            <a:extLst>
              <a:ext uri="{FF2B5EF4-FFF2-40B4-BE49-F238E27FC236}">
                <a16:creationId xmlns:a16="http://schemas.microsoft.com/office/drawing/2014/main" id="{A12AC689-E171-49C7-8207-D003AD482725}"/>
              </a:ext>
            </a:extLst>
          </p:cNvPr>
          <p:cNvSpPr txBox="1">
            <a:spLocks/>
          </p:cNvSpPr>
          <p:nvPr/>
        </p:nvSpPr>
        <p:spPr>
          <a:xfrm>
            <a:off x="402135" y="798346"/>
            <a:ext cx="10969625" cy="381000"/>
          </a:xfrm>
          <a:prstGeom prst="rect">
            <a:avLst/>
          </a:prstGeom>
        </p:spPr>
        <p:txBody>
          <a:bodyPr vert="horz" lIns="0" tIns="0" rIns="0" bIns="0" rtlCol="0">
            <a:normAutofit/>
          </a:bodyP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400"/>
              </a:spcBef>
              <a:spcAft>
                <a:spcPts val="0"/>
              </a:spcAft>
              <a:buClr>
                <a:prstClr val="black"/>
              </a:buClr>
              <a:buSzTx/>
              <a:buFont typeface="MetricHPE Light" panose="020B0303030202060203" pitchFamily="34" charset="0"/>
              <a:buNone/>
              <a:tabLst/>
              <a:defRPr/>
            </a:pPr>
            <a:r>
              <a:rPr kumimoji="0" lang="en-US" sz="2400" b="0" i="0" u="none" strike="noStrike" kern="0" cap="none" spc="0" normalizeH="0" baseline="0" noProof="0">
                <a:ln>
                  <a:noFill/>
                </a:ln>
                <a:solidFill>
                  <a:prstClr val="black">
                    <a:lumMod val="85000"/>
                    <a:lumOff val="15000"/>
                  </a:prstClr>
                </a:solidFill>
                <a:effectLst/>
                <a:uLnTx/>
                <a:uFillTx/>
                <a:latin typeface="MetricHPE Light" panose="020B0303030202060203" pitchFamily="34" charset="0"/>
                <a:ea typeface="+mn-ea"/>
                <a:cs typeface="Arial" panose="020B0604020202020204" pitchFamily="34" charset="0"/>
              </a:rPr>
              <a:t>HPE </a:t>
            </a:r>
            <a:r>
              <a:rPr kumimoji="0" lang="en-US" sz="2400" b="0" i="0" u="none" strike="noStrike" kern="0" cap="none" spc="0" normalizeH="0" baseline="0" noProof="0" err="1">
                <a:ln>
                  <a:noFill/>
                </a:ln>
                <a:solidFill>
                  <a:prstClr val="black">
                    <a:lumMod val="85000"/>
                    <a:lumOff val="15000"/>
                  </a:prstClr>
                </a:solidFill>
                <a:effectLst/>
                <a:uLnTx/>
                <a:uFillTx/>
                <a:latin typeface="MetricHPE Light" panose="020B0303030202060203" pitchFamily="34" charset="0"/>
                <a:ea typeface="+mn-ea"/>
                <a:cs typeface="Arial" panose="020B0604020202020204" pitchFamily="34" charset="0"/>
              </a:rPr>
              <a:t>InfoSight</a:t>
            </a:r>
            <a:r>
              <a:rPr kumimoji="0" lang="en-US" sz="2400" b="0" i="0" u="none" strike="noStrike" kern="0" cap="none" spc="0" normalizeH="0" baseline="0" noProof="0">
                <a:ln>
                  <a:noFill/>
                </a:ln>
                <a:solidFill>
                  <a:prstClr val="black">
                    <a:lumMod val="85000"/>
                    <a:lumOff val="15000"/>
                  </a:prstClr>
                </a:solidFill>
                <a:effectLst/>
                <a:uLnTx/>
                <a:uFillTx/>
                <a:latin typeface="MetricHPE Light" panose="020B0303030202060203" pitchFamily="34" charset="0"/>
                <a:ea typeface="+mn-ea"/>
                <a:cs typeface="Arial" panose="020B0604020202020204" pitchFamily="34" charset="0"/>
              </a:rPr>
              <a:t> brings artificial intelligence to HPE ProLiant servers*</a:t>
            </a:r>
            <a:endParaRPr kumimoji="0" lang="en-US" sz="2400" b="0" i="0" u="none" strike="noStrike" kern="1200" cap="none" spc="0" normalizeH="0" baseline="0" noProof="0">
              <a:ln>
                <a:noFill/>
              </a:ln>
              <a:solidFill>
                <a:prstClr val="black"/>
              </a:solidFill>
              <a:effectLst/>
              <a:uLnTx/>
              <a:uFillTx/>
              <a:latin typeface="MetricHPE Light" panose="020B0303030202060203" pitchFamily="34" charset="0"/>
              <a:ea typeface="+mn-ea"/>
              <a:cs typeface="+mn-cs"/>
            </a:endParaRPr>
          </a:p>
        </p:txBody>
      </p:sp>
      <p:sp>
        <p:nvSpPr>
          <p:cNvPr id="15" name="TextBox 14">
            <a:extLst>
              <a:ext uri="{FF2B5EF4-FFF2-40B4-BE49-F238E27FC236}">
                <a16:creationId xmlns:a16="http://schemas.microsoft.com/office/drawing/2014/main" id="{F5565E1B-E6A5-45F5-AA3D-7B4A6EB9818E}"/>
              </a:ext>
            </a:extLst>
          </p:cNvPr>
          <p:cNvSpPr txBox="1"/>
          <p:nvPr/>
        </p:nvSpPr>
        <p:spPr>
          <a:xfrm>
            <a:off x="888491" y="1855303"/>
            <a:ext cx="2498770" cy="475173"/>
          </a:xfrm>
          <a:prstGeom prst="rect">
            <a:avLst/>
          </a:prstGeom>
          <a:solidFill>
            <a:schemeClr val="bg1"/>
          </a:solidFill>
          <a:ln w="76200">
            <a:solidFill>
              <a:srgbClr val="00B08A"/>
            </a:solidFill>
            <a:miter lim="800000"/>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black"/>
                </a:solidFill>
                <a:effectLst/>
                <a:uLnTx/>
                <a:uFillTx/>
                <a:latin typeface="Arial" panose="020B0604020202020204"/>
                <a:ea typeface="+mn-ea"/>
                <a:cs typeface="+mn-cs"/>
              </a:rPr>
              <a:t>Predictive Analytics</a:t>
            </a:r>
          </a:p>
        </p:txBody>
      </p:sp>
      <p:sp>
        <p:nvSpPr>
          <p:cNvPr id="16" name="TextBox 15">
            <a:extLst>
              <a:ext uri="{FF2B5EF4-FFF2-40B4-BE49-F238E27FC236}">
                <a16:creationId xmlns:a16="http://schemas.microsoft.com/office/drawing/2014/main" id="{3B217B24-73FC-429E-9882-8B4358F2C17C}"/>
              </a:ext>
            </a:extLst>
          </p:cNvPr>
          <p:cNvSpPr txBox="1"/>
          <p:nvPr/>
        </p:nvSpPr>
        <p:spPr>
          <a:xfrm>
            <a:off x="888491" y="3077141"/>
            <a:ext cx="2498770" cy="475173"/>
          </a:xfrm>
          <a:prstGeom prst="rect">
            <a:avLst/>
          </a:prstGeom>
          <a:solidFill>
            <a:schemeClr val="bg1"/>
          </a:solidFill>
          <a:ln w="76200">
            <a:solidFill>
              <a:srgbClr val="C6C9CA"/>
            </a:solidFill>
            <a:miter lim="800000"/>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black"/>
                </a:solidFill>
                <a:effectLst/>
                <a:uLnTx/>
                <a:uFillTx/>
                <a:latin typeface="Arial" panose="020B0604020202020204"/>
                <a:ea typeface="+mn-ea"/>
                <a:cs typeface="+mn-cs"/>
              </a:rPr>
              <a:t>Global Learning</a:t>
            </a:r>
          </a:p>
        </p:txBody>
      </p:sp>
      <p:sp>
        <p:nvSpPr>
          <p:cNvPr id="17" name="TextBox 16">
            <a:extLst>
              <a:ext uri="{FF2B5EF4-FFF2-40B4-BE49-F238E27FC236}">
                <a16:creationId xmlns:a16="http://schemas.microsoft.com/office/drawing/2014/main" id="{37321491-87A4-4968-8FE7-5A37C7D86533}"/>
              </a:ext>
            </a:extLst>
          </p:cNvPr>
          <p:cNvSpPr txBox="1"/>
          <p:nvPr/>
        </p:nvSpPr>
        <p:spPr>
          <a:xfrm>
            <a:off x="888491" y="4315185"/>
            <a:ext cx="2498770" cy="646747"/>
          </a:xfrm>
          <a:prstGeom prst="rect">
            <a:avLst/>
          </a:prstGeom>
          <a:solidFill>
            <a:schemeClr val="bg1"/>
          </a:solidFill>
          <a:ln w="76200">
            <a:solidFill>
              <a:srgbClr val="808285"/>
            </a:solidFill>
            <a:miter lim="800000"/>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black"/>
                </a:solidFill>
                <a:effectLst/>
                <a:uLnTx/>
                <a:uFillTx/>
                <a:latin typeface="Arial" panose="020B0604020202020204"/>
                <a:ea typeface="+mn-ea"/>
                <a:cs typeface="+mn-cs"/>
              </a:rPr>
              <a:t>Recommendation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black"/>
                </a:solidFill>
                <a:effectLst/>
                <a:uLnTx/>
                <a:uFillTx/>
                <a:latin typeface="Arial" panose="020B0604020202020204"/>
                <a:ea typeface="+mn-ea"/>
                <a:cs typeface="+mn-cs"/>
              </a:rPr>
              <a:t>Engine</a:t>
            </a:r>
          </a:p>
        </p:txBody>
      </p:sp>
      <p:sp>
        <p:nvSpPr>
          <p:cNvPr id="18" name="Rectangle 17">
            <a:extLst>
              <a:ext uri="{FF2B5EF4-FFF2-40B4-BE49-F238E27FC236}">
                <a16:creationId xmlns:a16="http://schemas.microsoft.com/office/drawing/2014/main" id="{8BF667B5-E9EC-4058-B268-A8C9D2A5F350}"/>
              </a:ext>
            </a:extLst>
          </p:cNvPr>
          <p:cNvSpPr/>
          <p:nvPr/>
        </p:nvSpPr>
        <p:spPr>
          <a:xfrm>
            <a:off x="3715926" y="1886808"/>
            <a:ext cx="4760147" cy="535531"/>
          </a:xfrm>
          <a:prstGeom prst="rect">
            <a:avLst/>
          </a:prstGeom>
        </p:spPr>
        <p:txBody>
          <a:bodyPr wrap="square">
            <a:spAutoFit/>
          </a:bodyPr>
          <a:lstStyle/>
          <a:p>
            <a:pPr marL="285750" marR="0" lvl="0" indent="-168275"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Arial" panose="020B0604020202020204"/>
                <a:ea typeface="+mn-ea"/>
                <a:cs typeface="Arial" panose="020B0604020202020204" pitchFamily="34" charset="0"/>
              </a:rPr>
              <a:t>Data analytics for server security</a:t>
            </a:r>
          </a:p>
          <a:p>
            <a:pPr marL="285750" marR="0" lvl="0" indent="-168275"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Arial" panose="020B0604020202020204"/>
                <a:ea typeface="+mn-ea"/>
                <a:cs typeface="Arial" panose="020B0604020202020204" pitchFamily="34" charset="0"/>
              </a:rPr>
              <a:t>Predictive data analytics for parts failure</a:t>
            </a:r>
          </a:p>
        </p:txBody>
      </p:sp>
      <p:cxnSp>
        <p:nvCxnSpPr>
          <p:cNvPr id="19" name="Straight Connector 18">
            <a:extLst>
              <a:ext uri="{FF2B5EF4-FFF2-40B4-BE49-F238E27FC236}">
                <a16:creationId xmlns:a16="http://schemas.microsoft.com/office/drawing/2014/main" id="{7C907239-76D1-430D-B52B-0E343B562FE5}"/>
              </a:ext>
            </a:extLst>
          </p:cNvPr>
          <p:cNvCxnSpPr/>
          <p:nvPr/>
        </p:nvCxnSpPr>
        <p:spPr>
          <a:xfrm rot="16200000">
            <a:off x="4836682" y="-152889"/>
            <a:ext cx="0" cy="8313186"/>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5E10B3A-41CA-41E5-B160-7060700273B4}"/>
              </a:ext>
            </a:extLst>
          </p:cNvPr>
          <p:cNvCxnSpPr/>
          <p:nvPr/>
        </p:nvCxnSpPr>
        <p:spPr>
          <a:xfrm rot="16200000">
            <a:off x="4836682" y="-1450243"/>
            <a:ext cx="0" cy="8313186"/>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200AAC8-3498-4BB8-A326-2BFA682C90E5}"/>
              </a:ext>
            </a:extLst>
          </p:cNvPr>
          <p:cNvSpPr/>
          <p:nvPr/>
        </p:nvSpPr>
        <p:spPr>
          <a:xfrm>
            <a:off x="3715926" y="3022340"/>
            <a:ext cx="4760147" cy="757130"/>
          </a:xfrm>
          <a:prstGeom prst="rect">
            <a:avLst/>
          </a:prstGeom>
        </p:spPr>
        <p:txBody>
          <a:bodyPr wrap="square">
            <a:spAutoFit/>
          </a:bodyPr>
          <a:lstStyle/>
          <a:p>
            <a:pPr marL="285750" marR="0" lvl="0" indent="-168275"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Server Wellness Dashboard</a:t>
            </a:r>
          </a:p>
          <a:p>
            <a:pPr marL="285750" marR="0" lvl="0" indent="-168275"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Global inventory of servers</a:t>
            </a:r>
          </a:p>
          <a:p>
            <a:pPr marL="285750" marR="0" lvl="0" indent="-168275"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Arial" panose="020B0604020202020204"/>
                <a:ea typeface="+mn-ea"/>
                <a:cs typeface="Arial" panose="020B0604020202020204" pitchFamily="34" charset="0"/>
              </a:rPr>
              <a:t>Performance and utilization graphs</a:t>
            </a:r>
          </a:p>
        </p:txBody>
      </p:sp>
      <p:sp>
        <p:nvSpPr>
          <p:cNvPr id="22" name="Rectangle 21">
            <a:extLst>
              <a:ext uri="{FF2B5EF4-FFF2-40B4-BE49-F238E27FC236}">
                <a16:creationId xmlns:a16="http://schemas.microsoft.com/office/drawing/2014/main" id="{5D772C54-66C9-4E4A-91AF-D582634F730E}"/>
              </a:ext>
            </a:extLst>
          </p:cNvPr>
          <p:cNvSpPr/>
          <p:nvPr/>
        </p:nvSpPr>
        <p:spPr>
          <a:xfrm>
            <a:off x="3715927" y="4260385"/>
            <a:ext cx="4462874" cy="535531"/>
          </a:xfrm>
          <a:prstGeom prst="rect">
            <a:avLst/>
          </a:prstGeom>
        </p:spPr>
        <p:txBody>
          <a:bodyPr wrap="square">
            <a:spAutoFit/>
          </a:bodyPr>
          <a:lstStyle/>
          <a:p>
            <a:pPr marL="285750" marR="0" lvl="0" indent="-168275"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prstClr val="black"/>
                </a:solidFill>
                <a:effectLst/>
                <a:uLnTx/>
                <a:uFillTx/>
                <a:latin typeface="Arial" panose="020B0604020202020204"/>
                <a:ea typeface="+mn-ea"/>
                <a:cs typeface="Arial" panose="020B0604020202020204" pitchFamily="34" charset="0"/>
              </a:rPr>
              <a:t>Recommendations to eliminate performance bottlenecks on servers</a:t>
            </a:r>
          </a:p>
        </p:txBody>
      </p:sp>
      <p:sp>
        <p:nvSpPr>
          <p:cNvPr id="23" name="Rectangle 22">
            <a:extLst>
              <a:ext uri="{FF2B5EF4-FFF2-40B4-BE49-F238E27FC236}">
                <a16:creationId xmlns:a16="http://schemas.microsoft.com/office/drawing/2014/main" id="{D1CC9F5D-02DC-4BFA-ABFE-3B22E9F352BD}"/>
              </a:ext>
            </a:extLst>
          </p:cNvPr>
          <p:cNvSpPr/>
          <p:nvPr/>
        </p:nvSpPr>
        <p:spPr>
          <a:xfrm>
            <a:off x="-467991" y="5474879"/>
            <a:ext cx="8785762"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rial" panose="020B0604020202020204"/>
                <a:ea typeface="+mn-ea"/>
                <a:cs typeface="Arial" panose="020B0604020202020204" pitchFamily="34" charset="0"/>
              </a:rPr>
              <a:t>*HPE ProLiant servers Gen10, Gen9, and Gen8 with iLO 5 and iLO 4</a:t>
            </a:r>
            <a:br>
              <a:rPr kumimoji="0" lang="en-US" sz="1600" b="1" i="0" u="none" strike="noStrike" kern="1200" cap="none" spc="0" normalizeH="0" baseline="0" noProof="0">
                <a:ln>
                  <a:noFill/>
                </a:ln>
                <a:solidFill>
                  <a:prstClr val="black"/>
                </a:solidFill>
                <a:effectLst/>
                <a:uLnTx/>
                <a:uFillTx/>
                <a:latin typeface="Arial" panose="020B0604020202020204"/>
                <a:ea typeface="+mn-ea"/>
                <a:cs typeface="+mn-cs"/>
              </a:rPr>
            </a:br>
            <a:endParaRPr kumimoji="0" lang="en-US" sz="1600" b="1"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1D55122D-92A7-4858-ADC5-705CA7AE76A2}"/>
              </a:ext>
            </a:extLst>
          </p:cNvPr>
          <p:cNvSpPr/>
          <p:nvPr/>
        </p:nvSpPr>
        <p:spPr>
          <a:xfrm>
            <a:off x="2780504" y="6309179"/>
            <a:ext cx="6096000" cy="20005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solidFill>
                <a:effectLst/>
                <a:uLnTx/>
                <a:uFillTx/>
                <a:latin typeface="Arial" panose="020B0604020202020204"/>
                <a:ea typeface="+mn-ea"/>
                <a:cs typeface="+mn-cs"/>
              </a:rPr>
              <a:t>.</a:t>
            </a:r>
          </a:p>
        </p:txBody>
      </p:sp>
    </p:spTree>
    <p:extLst>
      <p:ext uri="{BB962C8B-B14F-4D97-AF65-F5344CB8AC3E}">
        <p14:creationId xmlns:p14="http://schemas.microsoft.com/office/powerpoint/2010/main" val="162775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F7137-576D-3F45-9ECA-C9D64A88D8F1}"/>
              </a:ext>
            </a:extLst>
          </p:cNvPr>
          <p:cNvSpPr>
            <a:spLocks noGrp="1"/>
          </p:cNvSpPr>
          <p:nvPr>
            <p:ph type="title"/>
          </p:nvPr>
        </p:nvSpPr>
        <p:spPr>
          <a:xfrm>
            <a:off x="375761" y="362810"/>
            <a:ext cx="10969943" cy="852364"/>
          </a:xfrm>
        </p:spPr>
        <p:txBody>
          <a:bodyPr/>
          <a:lstStyle/>
          <a:p>
            <a:r>
              <a:rPr lang="en-US" dirty="0"/>
              <a:t>HPE ILO5</a:t>
            </a:r>
          </a:p>
        </p:txBody>
      </p:sp>
      <p:sp>
        <p:nvSpPr>
          <p:cNvPr id="28" name="TextBox 27">
            <a:extLst>
              <a:ext uri="{FF2B5EF4-FFF2-40B4-BE49-F238E27FC236}">
                <a16:creationId xmlns:a16="http://schemas.microsoft.com/office/drawing/2014/main" id="{AA39D76A-222C-4EC0-8A3F-283414B18C2F}"/>
              </a:ext>
            </a:extLst>
          </p:cNvPr>
          <p:cNvSpPr txBox="1"/>
          <p:nvPr/>
        </p:nvSpPr>
        <p:spPr>
          <a:xfrm>
            <a:off x="2975569" y="1693540"/>
            <a:ext cx="2909842" cy="726830"/>
          </a:xfrm>
          <a:prstGeom prst="rect">
            <a:avLst/>
          </a:prstGeom>
          <a:solidFill>
            <a:sysClr val="window" lastClr="FFFFFF"/>
          </a:solidFill>
          <a:ln w="76200">
            <a:solidFill>
              <a:srgbClr val="00B08A"/>
            </a:solidFill>
            <a:miter lim="8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prstClr val="black"/>
                </a:solidFill>
                <a:effectLst/>
                <a:uLnTx/>
                <a:uFillTx/>
                <a:latin typeface="Arial" panose="020B0604020202020204"/>
                <a:ea typeface="+mn-ea"/>
                <a:cs typeface="+mn-cs"/>
              </a:rPr>
              <a:t>Configuration and Monitoring</a:t>
            </a:r>
          </a:p>
        </p:txBody>
      </p:sp>
      <p:sp>
        <p:nvSpPr>
          <p:cNvPr id="29" name="TextBox 28">
            <a:extLst>
              <a:ext uri="{FF2B5EF4-FFF2-40B4-BE49-F238E27FC236}">
                <a16:creationId xmlns:a16="http://schemas.microsoft.com/office/drawing/2014/main" id="{AB89CD9F-9718-412C-B1FF-2C5194ABFFE3}"/>
              </a:ext>
            </a:extLst>
          </p:cNvPr>
          <p:cNvSpPr txBox="1"/>
          <p:nvPr/>
        </p:nvSpPr>
        <p:spPr>
          <a:xfrm>
            <a:off x="2963914" y="3372391"/>
            <a:ext cx="2909842" cy="726830"/>
          </a:xfrm>
          <a:prstGeom prst="rect">
            <a:avLst/>
          </a:prstGeom>
          <a:solidFill>
            <a:sysClr val="window" lastClr="FFFFFF"/>
          </a:solidFill>
          <a:ln w="76200">
            <a:solidFill>
              <a:srgbClr val="808285"/>
            </a:solidFill>
            <a:miter lim="800000"/>
          </a:ln>
        </p:spPr>
        <p:txBody>
          <a:bodyPr wrap="non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prstClr val="black"/>
                </a:solidFill>
                <a:effectLst/>
                <a:uLnTx/>
                <a:uFillTx/>
                <a:latin typeface="Arial" panose="020B0604020202020204"/>
                <a:ea typeface="+mn-ea"/>
                <a:cs typeface="+mn-cs"/>
              </a:rPr>
              <a:t>Remote Management</a:t>
            </a:r>
          </a:p>
        </p:txBody>
      </p:sp>
      <p:sp>
        <p:nvSpPr>
          <p:cNvPr id="30" name="TextBox 29">
            <a:extLst>
              <a:ext uri="{FF2B5EF4-FFF2-40B4-BE49-F238E27FC236}">
                <a16:creationId xmlns:a16="http://schemas.microsoft.com/office/drawing/2014/main" id="{BC504693-517B-4866-8433-F64F6D9FF024}"/>
              </a:ext>
            </a:extLst>
          </p:cNvPr>
          <p:cNvSpPr txBox="1"/>
          <p:nvPr/>
        </p:nvSpPr>
        <p:spPr>
          <a:xfrm>
            <a:off x="2975569" y="5143745"/>
            <a:ext cx="2909842" cy="726830"/>
          </a:xfrm>
          <a:prstGeom prst="rect">
            <a:avLst/>
          </a:prstGeom>
          <a:solidFill>
            <a:sysClr val="window" lastClr="FFFFFF"/>
          </a:solidFill>
          <a:ln w="76200">
            <a:solidFill>
              <a:srgbClr val="32DAC8"/>
            </a:solidFill>
            <a:miter lim="800000"/>
          </a:ln>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0" cap="none" spc="0" normalizeH="0" baseline="0" noProof="0" dirty="0">
              <a:ln>
                <a:noFill/>
              </a:ln>
              <a:solidFill>
                <a:prstClr val="black"/>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1" i="0" u="none" strike="noStrike" kern="0" cap="none" spc="0" normalizeH="0" baseline="0" noProof="0" dirty="0">
                <a:ln>
                  <a:noFill/>
                </a:ln>
                <a:solidFill>
                  <a:prstClr val="black"/>
                </a:solidFill>
                <a:effectLst/>
                <a:uLnTx/>
                <a:uFillTx/>
                <a:latin typeface="Arial" panose="020B0604020202020204"/>
                <a:ea typeface="+mn-ea"/>
                <a:cs typeface="+mn-cs"/>
              </a:rPr>
              <a:t>Workload Performance Advisor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00" b="1" i="0" u="none" strike="noStrike" kern="0" cap="none" spc="0" normalizeH="0" baseline="0" noProof="0" dirty="0">
              <a:ln>
                <a:noFill/>
              </a:ln>
              <a:solidFill>
                <a:prstClr val="black"/>
              </a:solidFill>
              <a:effectLst/>
              <a:uLnTx/>
              <a:uFillTx/>
              <a:latin typeface="Arial" panose="020B0604020202020204"/>
              <a:ea typeface="+mn-ea"/>
              <a:cs typeface="+mn-cs"/>
            </a:endParaRPr>
          </a:p>
        </p:txBody>
      </p:sp>
      <p:cxnSp>
        <p:nvCxnSpPr>
          <p:cNvPr id="31" name="Straight Connector 30">
            <a:extLst>
              <a:ext uri="{FF2B5EF4-FFF2-40B4-BE49-F238E27FC236}">
                <a16:creationId xmlns:a16="http://schemas.microsoft.com/office/drawing/2014/main" id="{CCD449AB-2EB6-4A01-8553-B44F7CCB835E}"/>
              </a:ext>
            </a:extLst>
          </p:cNvPr>
          <p:cNvCxnSpPr/>
          <p:nvPr/>
        </p:nvCxnSpPr>
        <p:spPr>
          <a:xfrm flipV="1">
            <a:off x="2858709" y="3032685"/>
            <a:ext cx="8456990" cy="31788"/>
          </a:xfrm>
          <a:prstGeom prst="line">
            <a:avLst/>
          </a:prstGeom>
          <a:noFill/>
          <a:ln w="3175" cap="flat" cmpd="sng" algn="ctr">
            <a:solidFill>
              <a:sysClr val="window" lastClr="FFFFFF">
                <a:lumMod val="65000"/>
              </a:sysClr>
            </a:solidFill>
            <a:prstDash val="solid"/>
            <a:miter lim="800000"/>
          </a:ln>
          <a:effectLst/>
        </p:spPr>
      </p:cxnSp>
      <p:cxnSp>
        <p:nvCxnSpPr>
          <p:cNvPr id="32" name="Straight Connector 31">
            <a:extLst>
              <a:ext uri="{FF2B5EF4-FFF2-40B4-BE49-F238E27FC236}">
                <a16:creationId xmlns:a16="http://schemas.microsoft.com/office/drawing/2014/main" id="{059B316A-D614-4EEA-AD03-B8802538BFA3}"/>
              </a:ext>
            </a:extLst>
          </p:cNvPr>
          <p:cNvCxnSpPr/>
          <p:nvPr/>
        </p:nvCxnSpPr>
        <p:spPr>
          <a:xfrm flipV="1">
            <a:off x="2864400" y="4563205"/>
            <a:ext cx="8369657" cy="9316"/>
          </a:xfrm>
          <a:prstGeom prst="line">
            <a:avLst/>
          </a:prstGeom>
          <a:noFill/>
          <a:ln w="3175" cap="flat" cmpd="sng" algn="ctr">
            <a:solidFill>
              <a:sysClr val="window" lastClr="FFFFFF">
                <a:lumMod val="65000"/>
              </a:sysClr>
            </a:solidFill>
            <a:prstDash val="solid"/>
            <a:miter lim="800000"/>
          </a:ln>
          <a:effectLst/>
        </p:spPr>
      </p:cxnSp>
      <p:sp>
        <p:nvSpPr>
          <p:cNvPr id="33" name="Rectangle 32">
            <a:extLst>
              <a:ext uri="{FF2B5EF4-FFF2-40B4-BE49-F238E27FC236}">
                <a16:creationId xmlns:a16="http://schemas.microsoft.com/office/drawing/2014/main" id="{8224A79D-A809-4B0A-B180-1B86FDCD9335}"/>
              </a:ext>
            </a:extLst>
          </p:cNvPr>
          <p:cNvSpPr/>
          <p:nvPr/>
        </p:nvSpPr>
        <p:spPr>
          <a:xfrm>
            <a:off x="6210949" y="1654087"/>
            <a:ext cx="483805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Insure secure transit and locks server hardware configuration</a:t>
            </a:r>
          </a:p>
        </p:txBody>
      </p:sp>
      <p:sp>
        <p:nvSpPr>
          <p:cNvPr id="34" name="Rectangle 33">
            <a:extLst>
              <a:ext uri="{FF2B5EF4-FFF2-40B4-BE49-F238E27FC236}">
                <a16:creationId xmlns:a16="http://schemas.microsoft.com/office/drawing/2014/main" id="{0B068D46-701D-48B0-A368-A09EBA467C75}"/>
              </a:ext>
            </a:extLst>
          </p:cNvPr>
          <p:cNvSpPr/>
          <p:nvPr/>
        </p:nvSpPr>
        <p:spPr>
          <a:xfrm>
            <a:off x="6210949" y="3498478"/>
            <a:ext cx="5023108"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Detect and address possible security vulnerabilities in current server setup</a:t>
            </a:r>
          </a:p>
        </p:txBody>
      </p:sp>
      <p:sp>
        <p:nvSpPr>
          <p:cNvPr id="35" name="Rectangle 34">
            <a:extLst>
              <a:ext uri="{FF2B5EF4-FFF2-40B4-BE49-F238E27FC236}">
                <a16:creationId xmlns:a16="http://schemas.microsoft.com/office/drawing/2014/main" id="{FFC74340-014F-4ADC-9D1F-9DBFBC80F4F2}"/>
              </a:ext>
            </a:extLst>
          </p:cNvPr>
          <p:cNvSpPr/>
          <p:nvPr/>
        </p:nvSpPr>
        <p:spPr>
          <a:xfrm>
            <a:off x="6248452" y="5214772"/>
            <a:ext cx="5110194"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mn-cs"/>
              </a:rPr>
              <a:t>Server tuning recommendations to improve server performance</a:t>
            </a:r>
          </a:p>
        </p:txBody>
      </p:sp>
      <p:grpSp>
        <p:nvGrpSpPr>
          <p:cNvPr id="36" name="Group 35">
            <a:extLst>
              <a:ext uri="{FF2B5EF4-FFF2-40B4-BE49-F238E27FC236}">
                <a16:creationId xmlns:a16="http://schemas.microsoft.com/office/drawing/2014/main" id="{4DEFE7E5-00C9-4AFF-B08E-AEE2BC0DFAAB}"/>
              </a:ext>
            </a:extLst>
          </p:cNvPr>
          <p:cNvGrpSpPr/>
          <p:nvPr/>
        </p:nvGrpSpPr>
        <p:grpSpPr>
          <a:xfrm rot="16200000">
            <a:off x="2960364" y="5147293"/>
            <a:ext cx="454209" cy="447109"/>
            <a:chOff x="8021080" y="0"/>
            <a:chExt cx="1122146" cy="963484"/>
          </a:xfrm>
          <a:solidFill>
            <a:srgbClr val="2AD2C9"/>
          </a:solidFill>
        </p:grpSpPr>
        <p:sp>
          <p:nvSpPr>
            <p:cNvPr id="37" name="Diagonal Stripe 36">
              <a:extLst>
                <a:ext uri="{FF2B5EF4-FFF2-40B4-BE49-F238E27FC236}">
                  <a16:creationId xmlns:a16="http://schemas.microsoft.com/office/drawing/2014/main" id="{0F716F96-6918-46A8-89EC-7A8465274935}"/>
                </a:ext>
              </a:extLst>
            </p:cNvPr>
            <p:cNvSpPr/>
            <p:nvPr/>
          </p:nvSpPr>
          <p:spPr bwMode="ltGray">
            <a:xfrm rot="5400000">
              <a:off x="8100411" y="-79331"/>
              <a:ext cx="963484" cy="1122146"/>
            </a:xfrm>
            <a:prstGeom prst="diagStripe">
              <a:avLst/>
            </a:prstGeom>
            <a:grpFill/>
            <a:ln w="19050" cap="flat" cmpd="sng" algn="ctr">
              <a:noFill/>
              <a:prstDash val="solid"/>
              <a:miter lim="800000"/>
            </a:ln>
            <a:effectLst/>
          </p:spPr>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8" name="TextBox 37">
              <a:extLst>
                <a:ext uri="{FF2B5EF4-FFF2-40B4-BE49-F238E27FC236}">
                  <a16:creationId xmlns:a16="http://schemas.microsoft.com/office/drawing/2014/main" id="{5C9A89C4-8EF6-4B3A-B11E-D2F26EE6F599}"/>
                </a:ext>
              </a:extLst>
            </p:cNvPr>
            <p:cNvSpPr txBox="1"/>
            <p:nvPr/>
          </p:nvSpPr>
          <p:spPr>
            <a:xfrm rot="2508429">
              <a:off x="8404009" y="195171"/>
              <a:ext cx="685800" cy="269042"/>
            </a:xfrm>
            <a:prstGeom prst="rect">
              <a:avLst/>
            </a:prstGeom>
            <a:grpFill/>
          </p:spPr>
          <p:txBody>
            <a:bodyPr wrap="none" lIns="0" tIns="0" rIns="0" bIns="0"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MetricHPE" panose="020B0503030202060203" pitchFamily="34" charset="0"/>
                  <a:ea typeface="+mn-ea"/>
                  <a:cs typeface="Arial" panose="020B0604020202020204" pitchFamily="34" charset="0"/>
                </a:rPr>
                <a:t>NEW</a:t>
              </a:r>
            </a:p>
          </p:txBody>
        </p:sp>
      </p:grpSp>
      <p:pic>
        <p:nvPicPr>
          <p:cNvPr id="39" name="Picture 38">
            <a:extLst>
              <a:ext uri="{FF2B5EF4-FFF2-40B4-BE49-F238E27FC236}">
                <a16:creationId xmlns:a16="http://schemas.microsoft.com/office/drawing/2014/main" id="{A6FF6575-BE50-4219-8AED-9F9ECD2BD62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441" y="1377863"/>
            <a:ext cx="2008500" cy="4727865"/>
          </a:xfrm>
          <a:prstGeom prst="rect">
            <a:avLst/>
          </a:prstGeom>
        </p:spPr>
      </p:pic>
    </p:spTree>
    <p:extLst>
      <p:ext uri="{BB962C8B-B14F-4D97-AF65-F5344CB8AC3E}">
        <p14:creationId xmlns:p14="http://schemas.microsoft.com/office/powerpoint/2010/main" val="127005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F7137-576D-3F45-9ECA-C9D64A88D8F1}"/>
              </a:ext>
            </a:extLst>
          </p:cNvPr>
          <p:cNvSpPr>
            <a:spLocks noGrp="1"/>
          </p:cNvSpPr>
          <p:nvPr>
            <p:ph type="title"/>
          </p:nvPr>
        </p:nvSpPr>
        <p:spPr>
          <a:xfrm>
            <a:off x="609441" y="519236"/>
            <a:ext cx="10969943" cy="852364"/>
          </a:xfrm>
        </p:spPr>
        <p:txBody>
          <a:bodyPr/>
          <a:lstStyle/>
          <a:p>
            <a:r>
              <a:rPr lang="en-US" dirty="0"/>
              <a:t>HPE Top Value</a:t>
            </a:r>
          </a:p>
        </p:txBody>
      </p:sp>
      <p:sp>
        <p:nvSpPr>
          <p:cNvPr id="4" name="TextBox 3">
            <a:extLst>
              <a:ext uri="{FF2B5EF4-FFF2-40B4-BE49-F238E27FC236}">
                <a16:creationId xmlns:a16="http://schemas.microsoft.com/office/drawing/2014/main" id="{0484E8C7-B5B9-4C44-A746-D9D2251317B6}"/>
              </a:ext>
            </a:extLst>
          </p:cNvPr>
          <p:cNvSpPr txBox="1"/>
          <p:nvPr/>
        </p:nvSpPr>
        <p:spPr>
          <a:xfrm>
            <a:off x="6050619" y="1524000"/>
            <a:ext cx="4947280" cy="3962400"/>
          </a:xfrm>
          <a:prstGeom prst="rect">
            <a:avLst/>
          </a:prstGeom>
          <a:solidFill>
            <a:srgbClr val="00B08A"/>
          </a:solidFill>
          <a:ln w="28575" cap="sq">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wrap="square" lIns="365760" tIns="365760" rIns="365760" bIns="365760" rtlCol="0" anchor="ctr">
            <a:noAutofit/>
          </a:bodyPr>
          <a:lstStyle>
            <a:defPPr>
              <a:defRPr lang="en-US"/>
            </a:defPPr>
            <a:lvl1pPr algn="ctr">
              <a:lnSpc>
                <a:spcPct val="90000"/>
              </a:lnSpc>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MetricHPE Light"/>
                <a:ea typeface="+mn-ea"/>
                <a:cs typeface="+mn-cs"/>
              </a:rPr>
              <a:t>Top Value Elements</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MetricHPE Light"/>
                <a:ea typeface="+mn-ea"/>
                <a:cs typeface="+mn-cs"/>
              </a:rPr>
              <a:t>Top selling HPE ProLiant options </a:t>
            </a:r>
            <a:br>
              <a:rPr kumimoji="0" lang="en-US" sz="1800" b="0" i="0" u="none" strike="noStrike" kern="1200" cap="none" spc="0" normalizeH="0" baseline="0" noProof="0" dirty="0">
                <a:ln>
                  <a:noFill/>
                </a:ln>
                <a:solidFill>
                  <a:prstClr val="white"/>
                </a:solidFill>
                <a:effectLst/>
                <a:uLnTx/>
                <a:uFillTx/>
                <a:latin typeface="MetricHPE Light"/>
                <a:ea typeface="+mn-ea"/>
                <a:cs typeface="+mn-cs"/>
              </a:rPr>
            </a:br>
            <a:r>
              <a:rPr kumimoji="0" lang="en-US" sz="1800" b="0" i="0" u="none" strike="noStrike" kern="1200" cap="none" spc="0" normalizeH="0" baseline="0" noProof="0" dirty="0">
                <a:ln>
                  <a:noFill/>
                </a:ln>
                <a:solidFill>
                  <a:prstClr val="white"/>
                </a:solidFill>
                <a:effectLst/>
                <a:uLnTx/>
                <a:uFillTx/>
                <a:latin typeface="MetricHPE Light"/>
                <a:ea typeface="+mn-ea"/>
                <a:cs typeface="+mn-cs"/>
              </a:rPr>
              <a:t>added to HPE ProLiant server SKU </a:t>
            </a:r>
            <a:br>
              <a:rPr kumimoji="0" lang="en-US" sz="1800" b="0" i="0" u="none" strike="noStrike" kern="1200" cap="none" spc="0" normalizeH="0" baseline="0" noProof="0" dirty="0">
                <a:ln>
                  <a:noFill/>
                </a:ln>
                <a:solidFill>
                  <a:prstClr val="white"/>
                </a:solidFill>
                <a:effectLst/>
                <a:uLnTx/>
                <a:uFillTx/>
                <a:latin typeface="MetricHPE Light"/>
                <a:ea typeface="+mn-ea"/>
                <a:cs typeface="+mn-cs"/>
              </a:rPr>
            </a:br>
            <a:r>
              <a:rPr kumimoji="0" lang="en-US" sz="1800" b="0" i="0" u="none" strike="noStrike" kern="1200" cap="none" spc="0" normalizeH="0" baseline="0" noProof="0" dirty="0">
                <a:ln>
                  <a:noFill/>
                </a:ln>
                <a:solidFill>
                  <a:prstClr val="white"/>
                </a:solidFill>
                <a:effectLst/>
                <a:uLnTx/>
                <a:uFillTx/>
                <a:latin typeface="MetricHPE Light"/>
                <a:ea typeface="+mn-ea"/>
                <a:cs typeface="+mn-cs"/>
              </a:rPr>
              <a:t>for ready-to-go workloads</a:t>
            </a:r>
          </a:p>
        </p:txBody>
      </p:sp>
      <p:sp>
        <p:nvSpPr>
          <p:cNvPr id="25" name="Plus 24">
            <a:extLst>
              <a:ext uri="{FF2B5EF4-FFF2-40B4-BE49-F238E27FC236}">
                <a16:creationId xmlns:a16="http://schemas.microsoft.com/office/drawing/2014/main" id="{F5DD2887-4560-3347-94A1-96CECB129718}"/>
              </a:ext>
            </a:extLst>
          </p:cNvPr>
          <p:cNvSpPr/>
          <p:nvPr/>
        </p:nvSpPr>
        <p:spPr bwMode="ltGray">
          <a:xfrm>
            <a:off x="5022054" y="3148297"/>
            <a:ext cx="679810" cy="713806"/>
          </a:xfrm>
          <a:prstGeom prst="mathPlus">
            <a:avLst/>
          </a:prstGeom>
          <a:solidFill>
            <a:srgbClr val="00B08A"/>
          </a:solidFill>
          <a:ln w="19050">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prstClr val="white"/>
              </a:solidFill>
              <a:effectLst/>
              <a:uLnTx/>
              <a:uFillTx/>
              <a:latin typeface="MetricHPE Light"/>
              <a:ea typeface="+mn-ea"/>
              <a:cs typeface="+mn-cs"/>
            </a:endParaRPr>
          </a:p>
        </p:txBody>
      </p:sp>
      <p:sp>
        <p:nvSpPr>
          <p:cNvPr id="7" name="TextBox 6">
            <a:extLst>
              <a:ext uri="{FF2B5EF4-FFF2-40B4-BE49-F238E27FC236}">
                <a16:creationId xmlns:a16="http://schemas.microsoft.com/office/drawing/2014/main" id="{19E9DD38-1C4A-F540-A894-B60A745EB8FF}"/>
              </a:ext>
            </a:extLst>
          </p:cNvPr>
          <p:cNvSpPr txBox="1"/>
          <p:nvPr/>
        </p:nvSpPr>
        <p:spPr>
          <a:xfrm>
            <a:off x="1194103" y="3020568"/>
            <a:ext cx="3479196" cy="969264"/>
          </a:xfrm>
          <a:prstGeom prst="rect">
            <a:avLst/>
          </a:prstGeom>
          <a:solidFill>
            <a:schemeClr val="bg1"/>
          </a:solidFill>
          <a:ln w="28575" cap="sq">
            <a:solidFill>
              <a:srgbClr val="C6C9CA"/>
            </a:solidFill>
          </a:ln>
        </p:spPr>
        <p:style>
          <a:lnRef idx="2">
            <a:schemeClr val="accent1">
              <a:shade val="50000"/>
            </a:schemeClr>
          </a:lnRef>
          <a:fillRef idx="1">
            <a:schemeClr val="accent1"/>
          </a:fillRef>
          <a:effectRef idx="0">
            <a:schemeClr val="accent1"/>
          </a:effectRef>
          <a:fontRef idx="minor">
            <a:schemeClr val="lt1"/>
          </a:fontRef>
        </p:style>
        <p:txBody>
          <a:bodyPr wrap="square" lIns="1188720" tIns="0" rIns="182880" bIns="0" rtlCol="0" anchor="ctr">
            <a:noAutofit/>
          </a:bodyPr>
          <a:lstStyle>
            <a:defPPr>
              <a:defRPr lang="en-US"/>
            </a:defPPr>
            <a:lvl1pPr algn="ctr">
              <a:lnSpc>
                <a:spcPct val="90000"/>
              </a:lnSpc>
              <a:defRPr sz="2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etricHPE Light"/>
                <a:ea typeface="+mn-ea"/>
                <a:cs typeface="+mn-cs"/>
              </a:rPr>
              <a:t>Performance offers</a:t>
            </a:r>
          </a:p>
        </p:txBody>
      </p:sp>
      <p:sp>
        <p:nvSpPr>
          <p:cNvPr id="14" name="TextBox 13">
            <a:extLst>
              <a:ext uri="{FF2B5EF4-FFF2-40B4-BE49-F238E27FC236}">
                <a16:creationId xmlns:a16="http://schemas.microsoft.com/office/drawing/2014/main" id="{B0BEC02C-6984-4D4E-8E5A-0699A36B0A29}"/>
              </a:ext>
            </a:extLst>
          </p:cNvPr>
          <p:cNvSpPr txBox="1"/>
          <p:nvPr/>
        </p:nvSpPr>
        <p:spPr>
          <a:xfrm>
            <a:off x="1194102" y="1524000"/>
            <a:ext cx="3479233" cy="967309"/>
          </a:xfrm>
          <a:prstGeom prst="rect">
            <a:avLst/>
          </a:prstGeom>
          <a:solidFill>
            <a:schemeClr val="bg1"/>
          </a:solidFill>
          <a:ln w="28575" cap="sq">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wrap="square" lIns="1188720" tIns="0" rIns="182880" bIns="0" rtlCol="0" anchor="ctr">
            <a:noAutofit/>
          </a:bodyPr>
          <a:lstStyle>
            <a:defPPr>
              <a:defRPr lang="en-US"/>
            </a:defPPr>
            <a:lvl1pPr algn="ctr">
              <a:lnSpc>
                <a:spcPct val="90000"/>
              </a:lnSpc>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etricHPE Light"/>
                <a:ea typeface="+mn-ea"/>
                <a:cs typeface="+mn-cs"/>
              </a:rPr>
              <a:t>Entry offers</a:t>
            </a:r>
          </a:p>
        </p:txBody>
      </p:sp>
      <p:sp>
        <p:nvSpPr>
          <p:cNvPr id="21" name="TextBox 20">
            <a:extLst>
              <a:ext uri="{FF2B5EF4-FFF2-40B4-BE49-F238E27FC236}">
                <a16:creationId xmlns:a16="http://schemas.microsoft.com/office/drawing/2014/main" id="{D6E8DDCF-3450-BC43-95F6-F4835E1DA2CA}"/>
              </a:ext>
            </a:extLst>
          </p:cNvPr>
          <p:cNvSpPr txBox="1"/>
          <p:nvPr/>
        </p:nvSpPr>
        <p:spPr>
          <a:xfrm>
            <a:off x="1194103" y="4517136"/>
            <a:ext cx="3479196" cy="969264"/>
          </a:xfrm>
          <a:prstGeom prst="rect">
            <a:avLst/>
          </a:prstGeom>
          <a:solidFill>
            <a:schemeClr val="bg1"/>
          </a:solidFill>
          <a:ln w="28575" cap="sq">
            <a:solidFill>
              <a:srgbClr val="808285"/>
            </a:solidFill>
          </a:ln>
        </p:spPr>
        <p:style>
          <a:lnRef idx="2">
            <a:schemeClr val="accent1">
              <a:shade val="50000"/>
            </a:schemeClr>
          </a:lnRef>
          <a:fillRef idx="1">
            <a:schemeClr val="accent1"/>
          </a:fillRef>
          <a:effectRef idx="0">
            <a:schemeClr val="accent1"/>
          </a:effectRef>
          <a:fontRef idx="minor">
            <a:schemeClr val="lt1"/>
          </a:fontRef>
        </p:style>
        <p:txBody>
          <a:bodyPr wrap="square" lIns="1188720" tIns="0" rIns="182880" bIns="0" rtlCol="0" anchor="ctr">
            <a:noAutofit/>
          </a:bodyPr>
          <a:lstStyle>
            <a:defPPr>
              <a:defRPr lang="en-US"/>
            </a:defPPr>
            <a:lvl1pPr algn="ctr">
              <a:lnSpc>
                <a:spcPct val="90000"/>
              </a:lnSpc>
              <a:defRPr sz="24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90000"/>
              </a:lnSpc>
              <a:spcBef>
                <a:spcPts val="0"/>
              </a:spcBef>
              <a:spcAft>
                <a:spcPts val="12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etricHPE Light"/>
                <a:ea typeface="+mn-ea"/>
                <a:cs typeface="+mn-cs"/>
              </a:rPr>
              <a:t>Solutions offers</a:t>
            </a:r>
          </a:p>
        </p:txBody>
      </p:sp>
      <p:pic>
        <p:nvPicPr>
          <p:cNvPr id="22" name="Picture 21">
            <a:extLst>
              <a:ext uri="{FF2B5EF4-FFF2-40B4-BE49-F238E27FC236}">
                <a16:creationId xmlns:a16="http://schemas.microsoft.com/office/drawing/2014/main" id="{B497266C-4A0E-5546-84C1-5F2680FE3C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88584" y="4710541"/>
            <a:ext cx="405777" cy="582455"/>
          </a:xfrm>
          <a:prstGeom prst="rect">
            <a:avLst/>
          </a:prstGeom>
        </p:spPr>
      </p:pic>
      <p:pic>
        <p:nvPicPr>
          <p:cNvPr id="24" name="Picture 23" descr="speedometer_03.eps">
            <a:extLst>
              <a:ext uri="{FF2B5EF4-FFF2-40B4-BE49-F238E27FC236}">
                <a16:creationId xmlns:a16="http://schemas.microsoft.com/office/drawing/2014/main" id="{4EC05B64-707C-5648-8A1B-EB09C42DC5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0539" y="3264305"/>
            <a:ext cx="501867" cy="481791"/>
          </a:xfrm>
          <a:prstGeom prst="rect">
            <a:avLst/>
          </a:prstGeom>
        </p:spPr>
      </p:pic>
      <p:pic>
        <p:nvPicPr>
          <p:cNvPr id="16" name="Picture 15">
            <a:extLst>
              <a:ext uri="{FF2B5EF4-FFF2-40B4-BE49-F238E27FC236}">
                <a16:creationId xmlns:a16="http://schemas.microsoft.com/office/drawing/2014/main" id="{EEC6396B-C012-8B45-9C6D-783ECA0145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6296" y="1742478"/>
            <a:ext cx="530352" cy="530352"/>
          </a:xfrm>
          <a:prstGeom prst="rect">
            <a:avLst/>
          </a:prstGeom>
        </p:spPr>
      </p:pic>
    </p:spTree>
    <p:extLst>
      <p:ext uri="{BB962C8B-B14F-4D97-AF65-F5344CB8AC3E}">
        <p14:creationId xmlns:p14="http://schemas.microsoft.com/office/powerpoint/2010/main" val="105100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609442" y="521208"/>
            <a:ext cx="10969943" cy="702908"/>
          </a:xfrm>
        </p:spPr>
        <p:txBody>
          <a:bodyPr>
            <a:noAutofit/>
          </a:bodyPr>
          <a:lstStyle/>
          <a:p>
            <a:r>
              <a:rPr lang="en-US" sz="2667"/>
              <a:t>Agenda</a:t>
            </a:r>
            <a:br>
              <a:rPr lang="en-US" sz="2000"/>
            </a:br>
            <a:endParaRPr lang="en-US" sz="2000"/>
          </a:p>
        </p:txBody>
      </p:sp>
      <p:grpSp>
        <p:nvGrpSpPr>
          <p:cNvPr id="3" name="Group 2"/>
          <p:cNvGrpSpPr/>
          <p:nvPr/>
        </p:nvGrpSpPr>
        <p:grpSpPr>
          <a:xfrm>
            <a:off x="1317857" y="1334216"/>
            <a:ext cx="9556286" cy="4753075"/>
            <a:chOff x="428876" y="794085"/>
            <a:chExt cx="9022424" cy="4487546"/>
          </a:xfrm>
          <a:solidFill>
            <a:srgbClr val="808285"/>
          </a:solidFill>
        </p:grpSpPr>
        <p:sp>
          <p:nvSpPr>
            <p:cNvPr id="4" name="Frame 3">
              <a:extLst>
                <a:ext uri="{FF2B5EF4-FFF2-40B4-BE49-F238E27FC236}">
                  <a16:creationId xmlns:a16="http://schemas.microsoft.com/office/drawing/2014/main" id="{ACA8166A-2E95-43B0-AF16-02599C8490D7}"/>
                </a:ext>
              </a:extLst>
            </p:cNvPr>
            <p:cNvSpPr/>
            <p:nvPr/>
          </p:nvSpPr>
          <p:spPr bwMode="gray">
            <a:xfrm>
              <a:off x="720475" y="794085"/>
              <a:ext cx="1158822" cy="4487546"/>
            </a:xfrm>
            <a:prstGeom prst="frame">
              <a:avLst>
                <a:gd name="adj1" fmla="val 20441"/>
              </a:avLst>
            </a:prstGeom>
            <a:solidFill>
              <a:srgbClr val="00B08A"/>
            </a:solidFill>
            <a:ln w="19050" cap="flat" cmpd="sng" algn="ctr">
              <a:noFill/>
              <a:prstDash val="solid"/>
              <a:miter lim="800000"/>
            </a:ln>
            <a:effectLst/>
          </p:spPr>
          <p:txBody>
            <a:bodyPr rtlCol="0" anchor="ctr"/>
            <a:lstStyle/>
            <a:p>
              <a:pPr marL="0" marR="0" lvl="0" indent="0" algn="ctr" defTabSz="914391" rtl="0" eaLnBrk="1" fontAlgn="auto" latinLnBrk="0" hangingPunct="1">
                <a:lnSpc>
                  <a:spcPct val="100000"/>
                </a:lnSpc>
                <a:spcBef>
                  <a:spcPts val="90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753682D2-FBC3-4F7B-8073-1119A28DC0A6}"/>
                </a:ext>
              </a:extLst>
            </p:cNvPr>
            <p:cNvSpPr/>
            <p:nvPr/>
          </p:nvSpPr>
          <p:spPr bwMode="gray">
            <a:xfrm>
              <a:off x="440206" y="1059471"/>
              <a:ext cx="9000000" cy="345327"/>
            </a:xfrm>
            <a:prstGeom prst="rect">
              <a:avLst/>
            </a:prstGeom>
            <a:grpFill/>
            <a:ln w="19050" cap="flat" cmpd="sng" algn="ctr">
              <a:noFill/>
              <a:prstDash val="solid"/>
              <a:miter lim="800000"/>
            </a:ln>
            <a:effectLst/>
          </p:spPr>
          <p:txBody>
            <a:bodyPr rtlCol="0" anchor="ctr"/>
            <a:lstStyle/>
            <a:p>
              <a:pPr marL="0" marR="0" lvl="0" indent="0" algn="ctr" defTabSz="914391" rtl="0" eaLnBrk="1" fontAlgn="auto" latinLnBrk="0" hangingPunct="1">
                <a:lnSpc>
                  <a:spcPct val="100000"/>
                </a:lnSpc>
                <a:spcBef>
                  <a:spcPts val="90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A7F2EB34-4088-4E20-B707-6BABFA390BB1}"/>
                </a:ext>
              </a:extLst>
            </p:cNvPr>
            <p:cNvSpPr/>
            <p:nvPr/>
          </p:nvSpPr>
          <p:spPr bwMode="gray">
            <a:xfrm>
              <a:off x="440206" y="1525301"/>
              <a:ext cx="9000000" cy="345327"/>
            </a:xfrm>
            <a:prstGeom prst="rect">
              <a:avLst/>
            </a:prstGeom>
            <a:grpFill/>
            <a:ln w="19050" cap="flat" cmpd="sng" algn="ctr">
              <a:noFill/>
              <a:prstDash val="solid"/>
              <a:miter lim="800000"/>
            </a:ln>
            <a:effectLst/>
          </p:spPr>
          <p:txBody>
            <a:bodyPr rtlCol="0" anchor="ctr"/>
            <a:lstStyle/>
            <a:p>
              <a:pPr marL="0" marR="0" lvl="0" indent="0" algn="ctr" defTabSz="914391" rtl="0" eaLnBrk="1" fontAlgn="auto" latinLnBrk="0" hangingPunct="1">
                <a:lnSpc>
                  <a:spcPct val="100000"/>
                </a:lnSpc>
                <a:spcBef>
                  <a:spcPts val="90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D3DAA577-B3E7-4007-A079-CC876D035FD7}"/>
                </a:ext>
              </a:extLst>
            </p:cNvPr>
            <p:cNvSpPr/>
            <p:nvPr/>
          </p:nvSpPr>
          <p:spPr>
            <a:xfrm>
              <a:off x="3306069" y="1080739"/>
              <a:ext cx="6134137" cy="290583"/>
            </a:xfrm>
            <a:prstGeom prst="rect">
              <a:avLst/>
            </a:prstGeom>
            <a:grpFill/>
            <a:ln w="6350" cap="flat" cmpd="sng" algn="ctr">
              <a:noFill/>
              <a:prstDash val="solid"/>
              <a:miter lim="800000"/>
            </a:ln>
            <a:effectLst/>
          </p:spPr>
          <p:txBody>
            <a:bodyPr wrap="square" tIns="0" rIns="121920" bIns="0" rtlCol="0" anchor="ctr" anchorCtr="0">
              <a:spAutoFit/>
            </a:bodyPr>
            <a:lstStyle/>
            <a:p>
              <a:pPr marL="0" marR="0" lvl="2" indent="0" algn="r" defTabSz="609579" rtl="0" eaLnBrk="1" fontAlgn="auto" latinLnBrk="0" hangingPunct="1">
                <a:lnSpc>
                  <a:spcPct val="100000"/>
                </a:lnSpc>
                <a:spcBef>
                  <a:spcPts val="0"/>
                </a:spcBef>
                <a:spcAft>
                  <a:spcPts val="0"/>
                </a:spcAft>
                <a:buClrTx/>
                <a:buSzTx/>
                <a:buFontTx/>
                <a:buNone/>
                <a:tabLst/>
                <a:defRPr/>
              </a:pPr>
              <a:r>
                <a:rPr kumimoji="0" lang="en-US" sz="2000" b="1" i="0" u="none" strike="noStrike" kern="0" cap="none" spc="-27" normalizeH="0" baseline="0" noProof="0" dirty="0">
                  <a:ln>
                    <a:noFill/>
                  </a:ln>
                  <a:solidFill>
                    <a:prstClr val="white"/>
                  </a:solidFill>
                  <a:effectLst/>
                  <a:uLnTx/>
                  <a:uFillTx/>
                  <a:latin typeface="Arial" panose="020B0604020202020204"/>
                  <a:ea typeface="+mn-ea"/>
                  <a:cs typeface="Arial" panose="020B0604020202020204" pitchFamily="34" charset="0"/>
                </a:rPr>
                <a:t>Welcome and introduction: Partnering with HPE</a:t>
              </a:r>
            </a:p>
          </p:txBody>
        </p:sp>
        <p:sp>
          <p:nvSpPr>
            <p:cNvPr id="13" name="TextBox 12">
              <a:extLst>
                <a:ext uri="{FF2B5EF4-FFF2-40B4-BE49-F238E27FC236}">
                  <a16:creationId xmlns:a16="http://schemas.microsoft.com/office/drawing/2014/main" id="{7C287C9C-A132-4C96-8642-D07E623BD6D1}"/>
                </a:ext>
              </a:extLst>
            </p:cNvPr>
            <p:cNvSpPr txBox="1"/>
            <p:nvPr/>
          </p:nvSpPr>
          <p:spPr>
            <a:xfrm>
              <a:off x="940380" y="1125350"/>
              <a:ext cx="1637223" cy="285922"/>
            </a:xfrm>
            <a:prstGeom prst="rect">
              <a:avLst/>
            </a:prstGeom>
            <a:grpFill/>
          </p:spPr>
          <p:txBody>
            <a:bodyPr wrap="square" lIns="0" tIns="0" rIns="0" bIns="0" rtlCol="0">
              <a:spAutoFit/>
            </a:bodyPr>
            <a:lstStyle/>
            <a:p>
              <a:pPr marL="0" marR="0" lvl="0" indent="0" algn="ctr" defTabSz="914391" rtl="0" eaLnBrk="1" fontAlgn="auto" latinLnBrk="0" hangingPunct="1">
                <a:lnSpc>
                  <a:spcPct val="82000"/>
                </a:lnSpc>
                <a:spcBef>
                  <a:spcPts val="80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panose="020B0604020202020204"/>
                  <a:ea typeface="+mn-ea"/>
                  <a:cs typeface="+mn-cs"/>
                </a:rPr>
                <a:t>09:30</a:t>
              </a:r>
            </a:p>
          </p:txBody>
        </p:sp>
        <p:sp>
          <p:nvSpPr>
            <p:cNvPr id="14" name="Rectangle 13">
              <a:extLst>
                <a:ext uri="{FF2B5EF4-FFF2-40B4-BE49-F238E27FC236}">
                  <a16:creationId xmlns:a16="http://schemas.microsoft.com/office/drawing/2014/main" id="{CBE400BB-3E74-44B3-8BEB-2708FD1169E0}"/>
                </a:ext>
              </a:extLst>
            </p:cNvPr>
            <p:cNvSpPr/>
            <p:nvPr/>
          </p:nvSpPr>
          <p:spPr>
            <a:xfrm>
              <a:off x="3320807" y="1577032"/>
              <a:ext cx="6128127" cy="290583"/>
            </a:xfrm>
            <a:prstGeom prst="rect">
              <a:avLst/>
            </a:prstGeom>
            <a:grpFill/>
            <a:ln w="6350" cap="flat" cmpd="sng" algn="ctr">
              <a:noFill/>
              <a:prstDash val="solid"/>
              <a:miter lim="800000"/>
            </a:ln>
            <a:effectLst/>
          </p:spPr>
          <p:txBody>
            <a:bodyPr wrap="square" tIns="0" rIns="121920" bIns="0" rtlCol="0" anchor="ctr" anchorCtr="0">
              <a:spAutoFit/>
            </a:bodyPr>
            <a:lstStyle/>
            <a:p>
              <a:pPr marL="0" marR="0" lvl="2" indent="0" algn="r" defTabSz="609579" rtl="0" eaLnBrk="1" fontAlgn="auto" latinLnBrk="0" hangingPunct="1">
                <a:lnSpc>
                  <a:spcPct val="100000"/>
                </a:lnSpc>
                <a:spcBef>
                  <a:spcPts val="0"/>
                </a:spcBef>
                <a:spcAft>
                  <a:spcPts val="0"/>
                </a:spcAft>
                <a:buClrTx/>
                <a:buSzTx/>
                <a:buFontTx/>
                <a:buNone/>
                <a:tabLst/>
                <a:defRPr/>
              </a:pPr>
              <a:r>
                <a:rPr kumimoji="0" lang="en-US" sz="2000" b="1" i="0" u="none" strike="noStrike" kern="0" cap="none" spc="-27" normalizeH="0" baseline="0" noProof="0" dirty="0">
                  <a:ln>
                    <a:noFill/>
                  </a:ln>
                  <a:solidFill>
                    <a:prstClr val="white"/>
                  </a:solidFill>
                  <a:effectLst/>
                  <a:uLnTx/>
                  <a:uFillTx/>
                  <a:latin typeface="Arial" panose="020B0604020202020204"/>
                  <a:ea typeface="+mn-ea"/>
                  <a:cs typeface="Arial" panose="020B0604020202020204" pitchFamily="34" charset="0"/>
                </a:rPr>
                <a:t>Address your customer’s workload challenges</a:t>
              </a:r>
            </a:p>
          </p:txBody>
        </p:sp>
        <p:sp>
          <p:nvSpPr>
            <p:cNvPr id="15" name="TextBox 14">
              <a:extLst>
                <a:ext uri="{FF2B5EF4-FFF2-40B4-BE49-F238E27FC236}">
                  <a16:creationId xmlns:a16="http://schemas.microsoft.com/office/drawing/2014/main" id="{CA42F4AF-DC94-425B-A62C-1E12BE1387F0}"/>
                </a:ext>
              </a:extLst>
            </p:cNvPr>
            <p:cNvSpPr txBox="1"/>
            <p:nvPr/>
          </p:nvSpPr>
          <p:spPr>
            <a:xfrm>
              <a:off x="942577" y="1570677"/>
              <a:ext cx="1637223" cy="285922"/>
            </a:xfrm>
            <a:prstGeom prst="rect">
              <a:avLst/>
            </a:prstGeom>
            <a:grpFill/>
          </p:spPr>
          <p:txBody>
            <a:bodyPr wrap="square" lIns="0" tIns="0" rIns="0" bIns="0" rtlCol="0">
              <a:spAutoFit/>
            </a:bodyPr>
            <a:lstStyle/>
            <a:p>
              <a:pPr marL="0" marR="0" lvl="0" indent="0" algn="ctr" defTabSz="914391" rtl="0" eaLnBrk="1" fontAlgn="auto" latinLnBrk="0" hangingPunct="1">
                <a:lnSpc>
                  <a:spcPct val="82000"/>
                </a:lnSpc>
                <a:spcBef>
                  <a:spcPts val="800"/>
                </a:spcBef>
                <a:spcAft>
                  <a:spcPts val="0"/>
                </a:spcAft>
                <a:buClrTx/>
                <a:buSzTx/>
                <a:buFontTx/>
                <a:buNone/>
                <a:tabLst/>
                <a:defRPr/>
              </a:pPr>
              <a:r>
                <a:rPr lang="en-US" sz="2400" b="1" kern="0" dirty="0">
                  <a:solidFill>
                    <a:prstClr val="white"/>
                  </a:solidFill>
                  <a:latin typeface="Arial" panose="020B0604020202020204"/>
                </a:rPr>
                <a:t>09</a:t>
              </a:r>
              <a:r>
                <a:rPr kumimoji="0" lang="en-US" sz="2400" b="1" i="0" u="none" strike="noStrike" kern="0" cap="none" spc="0" normalizeH="0" baseline="0" noProof="0" dirty="0">
                  <a:ln>
                    <a:noFill/>
                  </a:ln>
                  <a:solidFill>
                    <a:prstClr val="white"/>
                  </a:solidFill>
                  <a:effectLst/>
                  <a:uLnTx/>
                  <a:uFillTx/>
                  <a:latin typeface="Arial" panose="020B0604020202020204"/>
                  <a:ea typeface="+mn-ea"/>
                  <a:cs typeface="+mn-cs"/>
                </a:rPr>
                <a:t>:45</a:t>
              </a:r>
            </a:p>
          </p:txBody>
        </p:sp>
        <p:sp>
          <p:nvSpPr>
            <p:cNvPr id="19" name="Rectangle 18">
              <a:extLst>
                <a:ext uri="{FF2B5EF4-FFF2-40B4-BE49-F238E27FC236}">
                  <a16:creationId xmlns:a16="http://schemas.microsoft.com/office/drawing/2014/main" id="{1D4C3404-1E6E-44D5-A565-12BD8F5BFB8B}"/>
                </a:ext>
              </a:extLst>
            </p:cNvPr>
            <p:cNvSpPr/>
            <p:nvPr/>
          </p:nvSpPr>
          <p:spPr bwMode="gray">
            <a:xfrm>
              <a:off x="446694" y="3003765"/>
              <a:ext cx="9000000" cy="345327"/>
            </a:xfrm>
            <a:prstGeom prst="rect">
              <a:avLst/>
            </a:prstGeom>
            <a:grpFill/>
            <a:ln w="19050" cap="flat" cmpd="sng" algn="ctr">
              <a:noFill/>
              <a:prstDash val="solid"/>
              <a:miter lim="800000"/>
            </a:ln>
            <a:effectLst/>
          </p:spPr>
          <p:txBody>
            <a:bodyPr rtlCol="0" anchor="ctr"/>
            <a:lstStyle/>
            <a:p>
              <a:pPr marL="0" marR="0" lvl="0" indent="0" algn="ctr" defTabSz="914391" rtl="0" eaLnBrk="1" fontAlgn="auto" latinLnBrk="0" hangingPunct="1">
                <a:lnSpc>
                  <a:spcPct val="100000"/>
                </a:lnSpc>
                <a:spcBef>
                  <a:spcPts val="90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a:ea typeface="+mn-ea"/>
                <a:cs typeface="+mn-cs"/>
              </a:endParaRPr>
            </a:p>
          </p:txBody>
        </p:sp>
        <p:grpSp>
          <p:nvGrpSpPr>
            <p:cNvPr id="50" name="Group 49">
              <a:extLst>
                <a:ext uri="{FF2B5EF4-FFF2-40B4-BE49-F238E27FC236}">
                  <a16:creationId xmlns:a16="http://schemas.microsoft.com/office/drawing/2014/main" id="{0DCFC49E-0B75-4B72-9EA7-1D5918D8A42E}"/>
                </a:ext>
              </a:extLst>
            </p:cNvPr>
            <p:cNvGrpSpPr/>
            <p:nvPr/>
          </p:nvGrpSpPr>
          <p:grpSpPr>
            <a:xfrm>
              <a:off x="440205" y="2001498"/>
              <a:ext cx="9011095" cy="345328"/>
              <a:chOff x="440233" y="2078346"/>
              <a:chExt cx="9065513" cy="242990"/>
            </a:xfrm>
            <a:grpFill/>
          </p:grpSpPr>
          <p:sp>
            <p:nvSpPr>
              <p:cNvPr id="9" name="Rectangle 8">
                <a:extLst>
                  <a:ext uri="{FF2B5EF4-FFF2-40B4-BE49-F238E27FC236}">
                    <a16:creationId xmlns:a16="http://schemas.microsoft.com/office/drawing/2014/main" id="{4E18489C-5FEE-4320-B0C7-9DCE8D48A24C}"/>
                  </a:ext>
                </a:extLst>
              </p:cNvPr>
              <p:cNvSpPr/>
              <p:nvPr/>
            </p:nvSpPr>
            <p:spPr bwMode="gray">
              <a:xfrm>
                <a:off x="440233" y="2078346"/>
                <a:ext cx="9054352" cy="242990"/>
              </a:xfrm>
              <a:prstGeom prst="rect">
                <a:avLst/>
              </a:prstGeom>
              <a:solidFill>
                <a:srgbClr val="32DAC8"/>
              </a:solidFill>
              <a:ln w="19050" cap="flat" cmpd="sng" algn="ctr">
                <a:noFill/>
                <a:prstDash val="solid"/>
                <a:miter lim="800000"/>
              </a:ln>
              <a:effectLst/>
            </p:spPr>
            <p:txBody>
              <a:bodyPr rtlCol="0" anchor="ctr"/>
              <a:lstStyle/>
              <a:p>
                <a:pPr marL="0" marR="0" lvl="2" indent="0" algn="r" defTabSz="60957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27" normalizeH="0" baseline="0" noProof="0">
                  <a:ln>
                    <a:noFill/>
                  </a:ln>
                  <a:solidFill>
                    <a:prstClr val="white"/>
                  </a:solidFill>
                  <a:effectLst/>
                  <a:uLnTx/>
                  <a:uFillTx/>
                  <a:latin typeface="Arial" panose="020B0604020202020204"/>
                  <a:ea typeface="+mn-ea"/>
                  <a:cs typeface="Arial" panose="020B0604020202020204" pitchFamily="34" charset="0"/>
                </a:endParaRPr>
              </a:p>
            </p:txBody>
          </p:sp>
          <p:sp>
            <p:nvSpPr>
              <p:cNvPr id="18" name="TextBox 17">
                <a:extLst>
                  <a:ext uri="{FF2B5EF4-FFF2-40B4-BE49-F238E27FC236}">
                    <a16:creationId xmlns:a16="http://schemas.microsoft.com/office/drawing/2014/main" id="{E3C97A06-BD70-40E0-AD2F-C15E04C074BD}"/>
                  </a:ext>
                </a:extLst>
              </p:cNvPr>
              <p:cNvSpPr txBox="1"/>
              <p:nvPr/>
            </p:nvSpPr>
            <p:spPr>
              <a:xfrm>
                <a:off x="958915" y="2111731"/>
                <a:ext cx="1637222" cy="201189"/>
              </a:xfrm>
              <a:prstGeom prst="rect">
                <a:avLst/>
              </a:prstGeom>
              <a:solidFill>
                <a:srgbClr val="32DAC8"/>
              </a:solidFill>
            </p:spPr>
            <p:txBody>
              <a:bodyPr wrap="square" lIns="0" tIns="0" rIns="0" bIns="0" rtlCol="0">
                <a:spAutoFit/>
              </a:bodyPr>
              <a:lstStyle/>
              <a:p>
                <a:pPr marL="0" marR="0" lvl="0" indent="0" algn="ctr" defTabSz="914391" rtl="0" eaLnBrk="1" fontAlgn="auto" latinLnBrk="0" hangingPunct="1">
                  <a:lnSpc>
                    <a:spcPct val="82000"/>
                  </a:lnSpc>
                  <a:spcBef>
                    <a:spcPts val="80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panose="020B0604020202020204"/>
                    <a:ea typeface="+mn-ea"/>
                    <a:cs typeface="+mn-cs"/>
                  </a:rPr>
                  <a:t>10:30</a:t>
                </a:r>
              </a:p>
            </p:txBody>
          </p:sp>
          <p:sp>
            <p:nvSpPr>
              <p:cNvPr id="20" name="Rectangle 19">
                <a:extLst>
                  <a:ext uri="{FF2B5EF4-FFF2-40B4-BE49-F238E27FC236}">
                    <a16:creationId xmlns:a16="http://schemas.microsoft.com/office/drawing/2014/main" id="{D6D33395-2215-4225-8026-4729FF1C917E}"/>
                  </a:ext>
                </a:extLst>
              </p:cNvPr>
              <p:cNvSpPr/>
              <p:nvPr/>
            </p:nvSpPr>
            <p:spPr>
              <a:xfrm>
                <a:off x="2613124" y="2097156"/>
                <a:ext cx="6892622" cy="204469"/>
              </a:xfrm>
              <a:prstGeom prst="rect">
                <a:avLst/>
              </a:prstGeom>
              <a:solidFill>
                <a:srgbClr val="32DAC8"/>
              </a:solidFill>
              <a:ln w="6350" cap="flat" cmpd="sng" algn="ctr">
                <a:noFill/>
                <a:prstDash val="solid"/>
                <a:miter lim="800000"/>
              </a:ln>
              <a:effectLst/>
            </p:spPr>
            <p:txBody>
              <a:bodyPr wrap="square" tIns="0" rIns="121920" bIns="0" rtlCol="0" anchor="ctr" anchorCtr="0">
                <a:spAutoFit/>
              </a:bodyPr>
              <a:lstStyle/>
              <a:p>
                <a:pPr marL="0" marR="0" lvl="2" indent="0" algn="r" defTabSz="609579" rtl="0" eaLnBrk="1" fontAlgn="auto" latinLnBrk="0" hangingPunct="1">
                  <a:lnSpc>
                    <a:spcPct val="100000"/>
                  </a:lnSpc>
                  <a:spcBef>
                    <a:spcPts val="0"/>
                  </a:spcBef>
                  <a:spcAft>
                    <a:spcPts val="0"/>
                  </a:spcAft>
                  <a:buClrTx/>
                  <a:buSzTx/>
                  <a:buFontTx/>
                  <a:buNone/>
                  <a:tabLst/>
                  <a:defRPr/>
                </a:pPr>
                <a:r>
                  <a:rPr kumimoji="0" lang="en-US" sz="2000" b="1" i="0" u="none" strike="noStrike" kern="0" cap="none" spc="-27" normalizeH="0" baseline="0" noProof="0" dirty="0">
                    <a:ln>
                      <a:noFill/>
                    </a:ln>
                    <a:solidFill>
                      <a:prstClr val="white"/>
                    </a:solidFill>
                    <a:effectLst/>
                    <a:uLnTx/>
                    <a:uFillTx/>
                    <a:latin typeface="Arial" panose="020B0604020202020204"/>
                    <a:ea typeface="+mn-ea"/>
                    <a:cs typeface="Arial" panose="020B0604020202020204" pitchFamily="34" charset="0"/>
                  </a:rPr>
                  <a:t>Break</a:t>
                </a:r>
              </a:p>
            </p:txBody>
          </p:sp>
        </p:grpSp>
        <p:grpSp>
          <p:nvGrpSpPr>
            <p:cNvPr id="48" name="Group 47">
              <a:extLst>
                <a:ext uri="{FF2B5EF4-FFF2-40B4-BE49-F238E27FC236}">
                  <a16:creationId xmlns:a16="http://schemas.microsoft.com/office/drawing/2014/main" id="{389AADEF-DD62-4F2F-B87F-0986EC099300}"/>
                </a:ext>
              </a:extLst>
            </p:cNvPr>
            <p:cNvGrpSpPr/>
            <p:nvPr/>
          </p:nvGrpSpPr>
          <p:grpSpPr>
            <a:xfrm>
              <a:off x="428876" y="2524816"/>
              <a:ext cx="9000000" cy="348643"/>
              <a:chOff x="417614" y="2776750"/>
              <a:chExt cx="9054352" cy="209190"/>
            </a:xfrm>
            <a:grpFill/>
          </p:grpSpPr>
          <p:sp>
            <p:nvSpPr>
              <p:cNvPr id="36" name="Rectangle 35">
                <a:extLst>
                  <a:ext uri="{FF2B5EF4-FFF2-40B4-BE49-F238E27FC236}">
                    <a16:creationId xmlns:a16="http://schemas.microsoft.com/office/drawing/2014/main" id="{F99EBE7C-3AB0-43DD-B337-E1C508BFAAB3}"/>
                  </a:ext>
                </a:extLst>
              </p:cNvPr>
              <p:cNvSpPr/>
              <p:nvPr/>
            </p:nvSpPr>
            <p:spPr bwMode="gray">
              <a:xfrm>
                <a:off x="417614" y="2776750"/>
                <a:ext cx="9054352" cy="207200"/>
              </a:xfrm>
              <a:prstGeom prst="rect">
                <a:avLst/>
              </a:prstGeom>
              <a:grpFill/>
              <a:ln w="19050" cap="flat" cmpd="sng" algn="ctr">
                <a:noFill/>
                <a:prstDash val="solid"/>
                <a:miter lim="800000"/>
              </a:ln>
              <a:effectLst/>
            </p:spPr>
            <p:txBody>
              <a:bodyPr rtlCol="0" anchor="ctr"/>
              <a:lstStyle/>
              <a:p>
                <a:pPr marL="0" marR="0" lvl="0" indent="0" algn="ctr" defTabSz="914391" rtl="0" eaLnBrk="1" fontAlgn="auto" latinLnBrk="0" hangingPunct="1">
                  <a:lnSpc>
                    <a:spcPct val="100000"/>
                  </a:lnSpc>
                  <a:spcBef>
                    <a:spcPts val="90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2A52F9D0-9465-4E75-98FF-3617D5069012}"/>
                  </a:ext>
                </a:extLst>
              </p:cNvPr>
              <p:cNvSpPr/>
              <p:nvPr/>
            </p:nvSpPr>
            <p:spPr>
              <a:xfrm>
                <a:off x="3152042" y="2779321"/>
                <a:ext cx="6319924" cy="174354"/>
              </a:xfrm>
              <a:prstGeom prst="rect">
                <a:avLst/>
              </a:prstGeom>
              <a:grpFill/>
              <a:ln w="6350" cap="flat" cmpd="sng" algn="ctr">
                <a:noFill/>
                <a:prstDash val="solid"/>
                <a:miter lim="800000"/>
              </a:ln>
              <a:effectLst/>
            </p:spPr>
            <p:txBody>
              <a:bodyPr wrap="square" tIns="0" rIns="121920" bIns="0" rtlCol="0" anchor="ctr" anchorCtr="0">
                <a:spAutoFit/>
              </a:bodyPr>
              <a:lstStyle/>
              <a:p>
                <a:pPr marL="0" marR="0" lvl="2" indent="0" algn="r" defTabSz="609579" rtl="0" eaLnBrk="1" fontAlgn="auto" latinLnBrk="0" hangingPunct="1">
                  <a:lnSpc>
                    <a:spcPct val="100000"/>
                  </a:lnSpc>
                  <a:spcBef>
                    <a:spcPts val="0"/>
                  </a:spcBef>
                  <a:spcAft>
                    <a:spcPts val="0"/>
                  </a:spcAft>
                  <a:buClrTx/>
                  <a:buSzTx/>
                  <a:buFontTx/>
                  <a:buNone/>
                  <a:tabLst/>
                  <a:defRPr/>
                </a:pPr>
                <a:r>
                  <a:rPr kumimoji="0" lang="en-US" sz="2000" b="1" i="0" u="none" strike="noStrike" kern="0" cap="none" spc="-27" normalizeH="0" baseline="0" noProof="0" dirty="0">
                    <a:ln>
                      <a:noFill/>
                    </a:ln>
                    <a:solidFill>
                      <a:prstClr val="white"/>
                    </a:solidFill>
                    <a:effectLst/>
                    <a:uLnTx/>
                    <a:uFillTx/>
                    <a:latin typeface="Arial" panose="020B0604020202020204"/>
                    <a:ea typeface="+mn-ea"/>
                    <a:cs typeface="Arial" panose="020B0604020202020204" pitchFamily="34" charset="0"/>
                  </a:rPr>
                  <a:t>Keep your customers’ business running</a:t>
                </a:r>
              </a:p>
            </p:txBody>
          </p:sp>
          <p:sp>
            <p:nvSpPr>
              <p:cNvPr id="22" name="TextBox 21">
                <a:extLst>
                  <a:ext uri="{FF2B5EF4-FFF2-40B4-BE49-F238E27FC236}">
                    <a16:creationId xmlns:a16="http://schemas.microsoft.com/office/drawing/2014/main" id="{38ABD032-5600-4D2F-A905-1AE9765097B6}"/>
                  </a:ext>
                </a:extLst>
              </p:cNvPr>
              <p:cNvSpPr txBox="1"/>
              <p:nvPr/>
            </p:nvSpPr>
            <p:spPr>
              <a:xfrm>
                <a:off x="947720" y="2814383"/>
                <a:ext cx="1637222" cy="171557"/>
              </a:xfrm>
              <a:prstGeom prst="rect">
                <a:avLst/>
              </a:prstGeom>
              <a:grpFill/>
            </p:spPr>
            <p:txBody>
              <a:bodyPr wrap="square" lIns="0" tIns="0" rIns="0" bIns="0" rtlCol="0">
                <a:spAutoFit/>
              </a:bodyPr>
              <a:lstStyle/>
              <a:p>
                <a:pPr marL="0" marR="0" lvl="0" indent="0" algn="ctr" defTabSz="914391" rtl="0" eaLnBrk="1" fontAlgn="auto" latinLnBrk="0" hangingPunct="1">
                  <a:lnSpc>
                    <a:spcPct val="82000"/>
                  </a:lnSpc>
                  <a:spcBef>
                    <a:spcPts val="70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panose="020B0604020202020204"/>
                    <a:ea typeface="+mn-ea"/>
                    <a:cs typeface="+mn-cs"/>
                  </a:rPr>
                  <a:t>10:40</a:t>
                </a:r>
              </a:p>
            </p:txBody>
          </p:sp>
        </p:grpSp>
        <p:sp>
          <p:nvSpPr>
            <p:cNvPr id="33" name="Rectangle 32">
              <a:extLst>
                <a:ext uri="{FF2B5EF4-FFF2-40B4-BE49-F238E27FC236}">
                  <a16:creationId xmlns:a16="http://schemas.microsoft.com/office/drawing/2014/main" id="{45E55B08-91A6-473C-9F38-893386B385D4}"/>
                </a:ext>
              </a:extLst>
            </p:cNvPr>
            <p:cNvSpPr/>
            <p:nvPr/>
          </p:nvSpPr>
          <p:spPr>
            <a:xfrm>
              <a:off x="2784683" y="3054358"/>
              <a:ext cx="6645156" cy="290583"/>
            </a:xfrm>
            <a:prstGeom prst="rect">
              <a:avLst/>
            </a:prstGeom>
            <a:grpFill/>
            <a:ln w="6350" cap="flat" cmpd="sng" algn="ctr">
              <a:noFill/>
              <a:prstDash val="solid"/>
              <a:miter lim="800000"/>
            </a:ln>
            <a:effectLst/>
          </p:spPr>
          <p:txBody>
            <a:bodyPr wrap="square" tIns="0" rIns="121920" bIns="0" rtlCol="0" anchor="ctr" anchorCtr="0">
              <a:spAutoFit/>
            </a:bodyPr>
            <a:lstStyle/>
            <a:p>
              <a:pPr marL="0" marR="0" lvl="2" indent="0" algn="r" defTabSz="609579" rtl="0" eaLnBrk="1" fontAlgn="auto" latinLnBrk="0" hangingPunct="1">
                <a:lnSpc>
                  <a:spcPct val="100000"/>
                </a:lnSpc>
                <a:spcBef>
                  <a:spcPts val="0"/>
                </a:spcBef>
                <a:spcAft>
                  <a:spcPts val="0"/>
                </a:spcAft>
                <a:buClrTx/>
                <a:buSzTx/>
                <a:buFontTx/>
                <a:buNone/>
                <a:tabLst/>
                <a:defRPr/>
              </a:pPr>
              <a:r>
                <a:rPr kumimoji="0" lang="en-GB" sz="2000" b="1" i="0" u="none" strike="noStrike" kern="0" cap="none" spc="-27" normalizeH="0" baseline="0" noProof="0" dirty="0">
                  <a:ln>
                    <a:noFill/>
                  </a:ln>
                  <a:solidFill>
                    <a:prstClr val="white"/>
                  </a:solidFill>
                  <a:effectLst/>
                  <a:uLnTx/>
                  <a:uFillTx/>
                  <a:latin typeface="Arial" panose="020B0604020202020204"/>
                  <a:ea typeface="+mn-ea"/>
                  <a:cs typeface="Arial" panose="020B0604020202020204" pitchFamily="34" charset="0"/>
                </a:rPr>
                <a:t>Winning with HPE</a:t>
              </a:r>
              <a:endParaRPr kumimoji="0" lang="en-US" sz="2000" b="1" i="0" u="none" strike="noStrike" kern="0" cap="none" spc="-27" normalizeH="0" baseline="0" noProof="0" dirty="0">
                <a:ln>
                  <a:noFill/>
                </a:ln>
                <a:solidFill>
                  <a:prstClr val="white"/>
                </a:solidFill>
                <a:effectLst/>
                <a:uLnTx/>
                <a:uFillTx/>
                <a:latin typeface="Arial" panose="020B0604020202020204"/>
                <a:ea typeface="+mn-ea"/>
                <a:cs typeface="Arial" panose="020B0604020202020204" pitchFamily="34" charset="0"/>
              </a:endParaRPr>
            </a:p>
          </p:txBody>
        </p:sp>
        <p:sp>
          <p:nvSpPr>
            <p:cNvPr id="34" name="TextBox 33">
              <a:extLst>
                <a:ext uri="{FF2B5EF4-FFF2-40B4-BE49-F238E27FC236}">
                  <a16:creationId xmlns:a16="http://schemas.microsoft.com/office/drawing/2014/main" id="{1E786CBC-C7EA-466F-8DA8-2907891283CF}"/>
                </a:ext>
              </a:extLst>
            </p:cNvPr>
            <p:cNvSpPr txBox="1"/>
            <p:nvPr/>
          </p:nvSpPr>
          <p:spPr>
            <a:xfrm>
              <a:off x="968813" y="3068850"/>
              <a:ext cx="1637223" cy="285922"/>
            </a:xfrm>
            <a:prstGeom prst="rect">
              <a:avLst/>
            </a:prstGeom>
            <a:grpFill/>
          </p:spPr>
          <p:txBody>
            <a:bodyPr wrap="square" lIns="0" tIns="0" rIns="0" bIns="0" rtlCol="0">
              <a:spAutoFit/>
            </a:bodyPr>
            <a:lstStyle/>
            <a:p>
              <a:pPr marL="0" marR="0" lvl="0" indent="0" algn="ctr" defTabSz="914391" rtl="0" eaLnBrk="1" fontAlgn="auto" latinLnBrk="0" hangingPunct="1">
                <a:lnSpc>
                  <a:spcPct val="82000"/>
                </a:lnSpc>
                <a:spcBef>
                  <a:spcPts val="70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panose="020B0604020202020204"/>
                  <a:ea typeface="+mn-ea"/>
                  <a:cs typeface="+mn-cs"/>
                </a:rPr>
                <a:t>11:15</a:t>
              </a:r>
            </a:p>
          </p:txBody>
        </p:sp>
        <p:grpSp>
          <p:nvGrpSpPr>
            <p:cNvPr id="2" name="Group 1">
              <a:extLst>
                <a:ext uri="{FF2B5EF4-FFF2-40B4-BE49-F238E27FC236}">
                  <a16:creationId xmlns:a16="http://schemas.microsoft.com/office/drawing/2014/main" id="{6ED65721-CE6A-4C37-B6BD-853F7DDE42C9}"/>
                </a:ext>
              </a:extLst>
            </p:cNvPr>
            <p:cNvGrpSpPr/>
            <p:nvPr/>
          </p:nvGrpSpPr>
          <p:grpSpPr>
            <a:xfrm>
              <a:off x="434639" y="3490747"/>
              <a:ext cx="9012055" cy="345328"/>
              <a:chOff x="505253" y="4064299"/>
              <a:chExt cx="9066477" cy="237622"/>
            </a:xfrm>
            <a:grpFill/>
          </p:grpSpPr>
          <p:sp>
            <p:nvSpPr>
              <p:cNvPr id="42" name="Rectangle 41">
                <a:extLst>
                  <a:ext uri="{FF2B5EF4-FFF2-40B4-BE49-F238E27FC236}">
                    <a16:creationId xmlns:a16="http://schemas.microsoft.com/office/drawing/2014/main" id="{7E33AFD1-FB49-449B-AE2E-F579A3183FE0}"/>
                  </a:ext>
                </a:extLst>
              </p:cNvPr>
              <p:cNvSpPr/>
              <p:nvPr/>
            </p:nvSpPr>
            <p:spPr bwMode="gray">
              <a:xfrm>
                <a:off x="505253" y="4064299"/>
                <a:ext cx="9054353" cy="237622"/>
              </a:xfrm>
              <a:prstGeom prst="rect">
                <a:avLst/>
              </a:prstGeom>
              <a:solidFill>
                <a:srgbClr val="32DAC8"/>
              </a:solidFill>
              <a:ln w="19050" cap="flat" cmpd="sng" algn="ctr">
                <a:noFill/>
                <a:prstDash val="solid"/>
                <a:miter lim="800000"/>
              </a:ln>
              <a:effectLst/>
            </p:spPr>
            <p:txBody>
              <a:bodyPr rtlCol="0" anchor="ctr"/>
              <a:lstStyle/>
              <a:p>
                <a:pPr marL="0" marR="0" lvl="0" indent="0" algn="ctr" defTabSz="914391" rtl="0" eaLnBrk="1" fontAlgn="auto" latinLnBrk="0" hangingPunct="1">
                  <a:lnSpc>
                    <a:spcPct val="100000"/>
                  </a:lnSpc>
                  <a:spcBef>
                    <a:spcPts val="90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43" name="TextBox 42">
                <a:extLst>
                  <a:ext uri="{FF2B5EF4-FFF2-40B4-BE49-F238E27FC236}">
                    <a16:creationId xmlns:a16="http://schemas.microsoft.com/office/drawing/2014/main" id="{67BA4971-50D1-4E89-83B2-C90A9EC2A75B}"/>
                  </a:ext>
                </a:extLst>
              </p:cNvPr>
              <p:cNvSpPr txBox="1"/>
              <p:nvPr/>
            </p:nvSpPr>
            <p:spPr>
              <a:xfrm>
                <a:off x="1046521" y="4084772"/>
                <a:ext cx="1637222" cy="196745"/>
              </a:xfrm>
              <a:prstGeom prst="rect">
                <a:avLst/>
              </a:prstGeom>
              <a:solidFill>
                <a:srgbClr val="32DAC8"/>
              </a:solidFill>
            </p:spPr>
            <p:txBody>
              <a:bodyPr wrap="square" lIns="0" tIns="0" rIns="0" bIns="0" rtlCol="0">
                <a:spAutoFit/>
              </a:bodyPr>
              <a:lstStyle/>
              <a:p>
                <a:pPr marL="0" marR="0" lvl="0" indent="0" algn="ctr" defTabSz="914391" rtl="0" eaLnBrk="1" fontAlgn="auto" latinLnBrk="0" hangingPunct="1">
                  <a:lnSpc>
                    <a:spcPct val="82000"/>
                  </a:lnSpc>
                  <a:spcBef>
                    <a:spcPts val="70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panose="020B0604020202020204"/>
                    <a:ea typeface="+mn-ea"/>
                    <a:cs typeface="+mn-cs"/>
                  </a:rPr>
                  <a:t>11:40</a:t>
                </a:r>
              </a:p>
            </p:txBody>
          </p:sp>
          <p:sp>
            <p:nvSpPr>
              <p:cNvPr id="44" name="Rectangle 43">
                <a:extLst>
                  <a:ext uri="{FF2B5EF4-FFF2-40B4-BE49-F238E27FC236}">
                    <a16:creationId xmlns:a16="http://schemas.microsoft.com/office/drawing/2014/main" id="{EBA1106B-75DC-440A-AC9C-7069994D01F5}"/>
                  </a:ext>
                </a:extLst>
              </p:cNvPr>
              <p:cNvSpPr/>
              <p:nvPr/>
            </p:nvSpPr>
            <p:spPr>
              <a:xfrm>
                <a:off x="4085759" y="4094080"/>
                <a:ext cx="5485971" cy="199952"/>
              </a:xfrm>
              <a:prstGeom prst="rect">
                <a:avLst/>
              </a:prstGeom>
              <a:solidFill>
                <a:srgbClr val="32DAC8"/>
              </a:solidFill>
              <a:ln w="6350" cap="flat" cmpd="sng" algn="ctr">
                <a:noFill/>
                <a:prstDash val="solid"/>
                <a:miter lim="800000"/>
              </a:ln>
              <a:effectLst/>
            </p:spPr>
            <p:txBody>
              <a:bodyPr wrap="square" tIns="0" rIns="121920" bIns="0" rtlCol="0" anchor="ctr" anchorCtr="0">
                <a:spAutoFit/>
              </a:bodyPr>
              <a:lstStyle/>
              <a:p>
                <a:pPr marL="0" marR="0" lvl="2" indent="0" algn="r" defTabSz="609579" rtl="0" eaLnBrk="1" fontAlgn="auto" latinLnBrk="0" hangingPunct="1">
                  <a:lnSpc>
                    <a:spcPct val="100000"/>
                  </a:lnSpc>
                  <a:spcBef>
                    <a:spcPts val="0"/>
                  </a:spcBef>
                  <a:spcAft>
                    <a:spcPts val="0"/>
                  </a:spcAft>
                  <a:buClrTx/>
                  <a:buSzTx/>
                  <a:buFontTx/>
                  <a:buNone/>
                  <a:tabLst/>
                  <a:defRPr/>
                </a:pPr>
                <a:r>
                  <a:rPr kumimoji="0" lang="en-US" sz="2000" b="1" i="0" u="none" strike="noStrike" kern="0" cap="none" spc="-27" normalizeH="0" baseline="0" noProof="0">
                    <a:ln>
                      <a:noFill/>
                    </a:ln>
                    <a:solidFill>
                      <a:prstClr val="white"/>
                    </a:solidFill>
                    <a:effectLst/>
                    <a:uLnTx/>
                    <a:uFillTx/>
                    <a:latin typeface="Arial" panose="020B0604020202020204"/>
                    <a:ea typeface="+mn-ea"/>
                    <a:cs typeface="Arial" panose="020B0604020202020204" pitchFamily="34" charset="0"/>
                  </a:rPr>
                  <a:t>Break</a:t>
                </a:r>
              </a:p>
            </p:txBody>
          </p:sp>
        </p:grpSp>
      </p:grpSp>
      <p:sp>
        <p:nvSpPr>
          <p:cNvPr id="32" name="Rectangle 31">
            <a:extLst>
              <a:ext uri="{FF2B5EF4-FFF2-40B4-BE49-F238E27FC236}">
                <a16:creationId xmlns:a16="http://schemas.microsoft.com/office/drawing/2014/main" id="{B5770CD0-FC0F-4318-A566-09673E51DEF1}"/>
              </a:ext>
            </a:extLst>
          </p:cNvPr>
          <p:cNvSpPr/>
          <p:nvPr/>
        </p:nvSpPr>
        <p:spPr bwMode="gray">
          <a:xfrm>
            <a:off x="1317857" y="4734845"/>
            <a:ext cx="9532534" cy="365760"/>
          </a:xfrm>
          <a:prstGeom prst="rect">
            <a:avLst/>
          </a:prstGeom>
          <a:solidFill>
            <a:srgbClr val="808285"/>
          </a:solidFill>
          <a:ln w="19050" cap="flat" cmpd="sng" algn="ctr">
            <a:noFill/>
            <a:prstDash val="solid"/>
            <a:miter lim="800000"/>
          </a:ln>
          <a:effectLst/>
        </p:spPr>
        <p:txBody>
          <a:bodyPr rtlCol="0" anchor="ctr"/>
          <a:lstStyle/>
          <a:p>
            <a:pPr marL="0" marR="0" lvl="0" indent="0" algn="ctr" defTabSz="914391" rtl="0" eaLnBrk="1" fontAlgn="auto" latinLnBrk="0" hangingPunct="1">
              <a:lnSpc>
                <a:spcPct val="100000"/>
              </a:lnSpc>
              <a:spcBef>
                <a:spcPts val="90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35B12DBC-9743-40F7-8BCD-55C15B043932}"/>
              </a:ext>
            </a:extLst>
          </p:cNvPr>
          <p:cNvSpPr/>
          <p:nvPr/>
        </p:nvSpPr>
        <p:spPr>
          <a:xfrm>
            <a:off x="3812037" y="4763836"/>
            <a:ext cx="7038353" cy="307777"/>
          </a:xfrm>
          <a:prstGeom prst="rect">
            <a:avLst/>
          </a:prstGeom>
          <a:noFill/>
          <a:ln w="6350" cap="flat" cmpd="sng" algn="ctr">
            <a:noFill/>
            <a:prstDash val="solid"/>
            <a:miter lim="800000"/>
          </a:ln>
          <a:effectLst/>
        </p:spPr>
        <p:txBody>
          <a:bodyPr wrap="square" tIns="0" rIns="121920" bIns="0" rtlCol="0" anchor="ctr" anchorCtr="0">
            <a:spAutoFit/>
          </a:bodyPr>
          <a:lstStyle/>
          <a:p>
            <a:pPr marL="0" marR="0" lvl="2" indent="0" algn="r" defTabSz="609579" rtl="0" eaLnBrk="1" fontAlgn="auto" latinLnBrk="0" hangingPunct="1">
              <a:lnSpc>
                <a:spcPct val="100000"/>
              </a:lnSpc>
              <a:spcBef>
                <a:spcPts val="0"/>
              </a:spcBef>
              <a:spcAft>
                <a:spcPts val="0"/>
              </a:spcAft>
              <a:buClrTx/>
              <a:buSzTx/>
              <a:buFontTx/>
              <a:buNone/>
              <a:tabLst/>
              <a:defRPr/>
            </a:pPr>
            <a:r>
              <a:rPr kumimoji="0" lang="en-GB" sz="2000" b="1" i="0" u="none" strike="noStrike" kern="0" cap="none" spc="-27" normalizeH="0" baseline="0" noProof="0" dirty="0">
                <a:ln>
                  <a:noFill/>
                </a:ln>
                <a:solidFill>
                  <a:prstClr val="white"/>
                </a:solidFill>
                <a:effectLst/>
                <a:uLnTx/>
                <a:uFillTx/>
                <a:latin typeface="Arial" panose="020B0604020202020204"/>
                <a:ea typeface="+mn-ea"/>
                <a:cs typeface="Arial" panose="020B0604020202020204" pitchFamily="34" charset="0"/>
              </a:rPr>
              <a:t>Customer Conversations</a:t>
            </a:r>
            <a:endParaRPr kumimoji="0" lang="en-US" sz="2000" b="1" i="0" u="none" strike="noStrike" kern="0" cap="none" spc="-27" normalizeH="0" baseline="0" noProof="0" dirty="0">
              <a:ln>
                <a:noFill/>
              </a:ln>
              <a:solidFill>
                <a:prstClr val="white"/>
              </a:solidFill>
              <a:effectLst/>
              <a:uLnTx/>
              <a:uFillTx/>
              <a:latin typeface="Arial" panose="020B0604020202020204"/>
              <a:ea typeface="+mn-ea"/>
              <a:cs typeface="Arial" panose="020B0604020202020204" pitchFamily="34" charset="0"/>
            </a:endParaRPr>
          </a:p>
        </p:txBody>
      </p:sp>
      <p:sp>
        <p:nvSpPr>
          <p:cNvPr id="37" name="TextBox 36">
            <a:extLst>
              <a:ext uri="{FF2B5EF4-FFF2-40B4-BE49-F238E27FC236}">
                <a16:creationId xmlns:a16="http://schemas.microsoft.com/office/drawing/2014/main" id="{267EFC91-AC89-49E9-BEDD-96391A027CCB}"/>
              </a:ext>
            </a:extLst>
          </p:cNvPr>
          <p:cNvSpPr txBox="1"/>
          <p:nvPr/>
        </p:nvSpPr>
        <p:spPr>
          <a:xfrm>
            <a:off x="1888722" y="4804434"/>
            <a:ext cx="1734098" cy="302840"/>
          </a:xfrm>
          <a:prstGeom prst="rect">
            <a:avLst/>
          </a:prstGeom>
          <a:noFill/>
        </p:spPr>
        <p:txBody>
          <a:bodyPr wrap="square" lIns="0" tIns="0" rIns="0" bIns="0" rtlCol="0">
            <a:spAutoFit/>
          </a:bodyPr>
          <a:lstStyle/>
          <a:p>
            <a:pPr marL="0" marR="0" lvl="0" indent="0" algn="ctr" defTabSz="914391" rtl="0" eaLnBrk="1" fontAlgn="auto" latinLnBrk="0" hangingPunct="1">
              <a:lnSpc>
                <a:spcPct val="82000"/>
              </a:lnSpc>
              <a:spcBef>
                <a:spcPts val="70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panose="020B0604020202020204"/>
                <a:ea typeface="+mn-ea"/>
                <a:cs typeface="+mn-cs"/>
              </a:rPr>
              <a:t>11:50</a:t>
            </a:r>
          </a:p>
        </p:txBody>
      </p:sp>
      <p:sp>
        <p:nvSpPr>
          <p:cNvPr id="38" name="Rectangle 37">
            <a:extLst>
              <a:ext uri="{FF2B5EF4-FFF2-40B4-BE49-F238E27FC236}">
                <a16:creationId xmlns:a16="http://schemas.microsoft.com/office/drawing/2014/main" id="{A15B774E-CB01-4E36-A147-64F7F5D14CB1}"/>
              </a:ext>
            </a:extLst>
          </p:cNvPr>
          <p:cNvSpPr/>
          <p:nvPr/>
        </p:nvSpPr>
        <p:spPr bwMode="gray">
          <a:xfrm>
            <a:off x="1329856" y="5303700"/>
            <a:ext cx="9532539" cy="365761"/>
          </a:xfrm>
          <a:prstGeom prst="rect">
            <a:avLst/>
          </a:prstGeom>
          <a:solidFill>
            <a:srgbClr val="32DAC8"/>
          </a:solidFill>
          <a:ln w="19050" cap="flat" cmpd="sng" algn="ctr">
            <a:noFill/>
            <a:prstDash val="solid"/>
            <a:miter lim="800000"/>
          </a:ln>
          <a:effectLst/>
        </p:spPr>
        <p:txBody>
          <a:bodyPr rtlCol="0" anchor="ctr"/>
          <a:lstStyle/>
          <a:p>
            <a:pPr marL="0" marR="0" lvl="0" indent="0" algn="ctr" defTabSz="914391" rtl="0" eaLnBrk="1" fontAlgn="auto" latinLnBrk="0" hangingPunct="1">
              <a:lnSpc>
                <a:spcPct val="100000"/>
              </a:lnSpc>
              <a:spcBef>
                <a:spcPts val="90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9" name="TextBox 38">
            <a:extLst>
              <a:ext uri="{FF2B5EF4-FFF2-40B4-BE49-F238E27FC236}">
                <a16:creationId xmlns:a16="http://schemas.microsoft.com/office/drawing/2014/main" id="{BF656B3A-1C68-44C9-BF22-DABB09621E81}"/>
              </a:ext>
            </a:extLst>
          </p:cNvPr>
          <p:cNvSpPr txBox="1"/>
          <p:nvPr/>
        </p:nvSpPr>
        <p:spPr>
          <a:xfrm>
            <a:off x="1899710" y="5335219"/>
            <a:ext cx="1723688" cy="302841"/>
          </a:xfrm>
          <a:prstGeom prst="rect">
            <a:avLst/>
          </a:prstGeom>
          <a:noFill/>
        </p:spPr>
        <p:txBody>
          <a:bodyPr wrap="square" lIns="0" tIns="0" rIns="0" bIns="0" rtlCol="0">
            <a:spAutoFit/>
          </a:bodyPr>
          <a:lstStyle/>
          <a:p>
            <a:pPr marL="0" marR="0" lvl="0" indent="0" algn="ctr" defTabSz="914391" rtl="0" eaLnBrk="1" fontAlgn="auto" latinLnBrk="0" hangingPunct="1">
              <a:lnSpc>
                <a:spcPct val="82000"/>
              </a:lnSpc>
              <a:spcBef>
                <a:spcPts val="700"/>
              </a:spcBef>
              <a:spcAft>
                <a:spcPts val="0"/>
              </a:spcAft>
              <a:buClrTx/>
              <a:buSzTx/>
              <a:buFontTx/>
              <a:buNone/>
              <a:tabLst/>
              <a:defRPr/>
            </a:pPr>
            <a:r>
              <a:rPr kumimoji="0" lang="en-US" sz="2400" b="1" i="0" u="none" strike="noStrike" kern="0" cap="none" spc="0" normalizeH="0" baseline="0" noProof="0" dirty="0">
                <a:ln>
                  <a:noFill/>
                </a:ln>
                <a:solidFill>
                  <a:prstClr val="white"/>
                </a:solidFill>
                <a:effectLst/>
                <a:uLnTx/>
                <a:uFillTx/>
                <a:latin typeface="Arial" panose="020B0604020202020204"/>
                <a:ea typeface="+mn-ea"/>
                <a:cs typeface="+mn-cs"/>
              </a:rPr>
              <a:t>12:30</a:t>
            </a:r>
          </a:p>
        </p:txBody>
      </p:sp>
      <p:sp>
        <p:nvSpPr>
          <p:cNvPr id="40" name="Rectangle 39">
            <a:extLst>
              <a:ext uri="{FF2B5EF4-FFF2-40B4-BE49-F238E27FC236}">
                <a16:creationId xmlns:a16="http://schemas.microsoft.com/office/drawing/2014/main" id="{AD059B39-EA8E-4D91-9158-54690F963660}"/>
              </a:ext>
            </a:extLst>
          </p:cNvPr>
          <p:cNvSpPr/>
          <p:nvPr/>
        </p:nvSpPr>
        <p:spPr>
          <a:xfrm>
            <a:off x="5099459" y="5349541"/>
            <a:ext cx="5775700" cy="307777"/>
          </a:xfrm>
          <a:prstGeom prst="rect">
            <a:avLst/>
          </a:prstGeom>
          <a:noFill/>
          <a:ln w="6350" cap="flat" cmpd="sng" algn="ctr">
            <a:noFill/>
            <a:prstDash val="solid"/>
            <a:miter lim="800000"/>
          </a:ln>
          <a:effectLst/>
        </p:spPr>
        <p:txBody>
          <a:bodyPr wrap="square" tIns="0" rIns="121920" bIns="0" rtlCol="0" anchor="ctr" anchorCtr="0">
            <a:spAutoFit/>
          </a:bodyPr>
          <a:lstStyle/>
          <a:p>
            <a:pPr marL="0" marR="0" lvl="2" indent="0" algn="r" defTabSz="609579" rtl="0" eaLnBrk="1" fontAlgn="auto" latinLnBrk="0" hangingPunct="1">
              <a:lnSpc>
                <a:spcPct val="100000"/>
              </a:lnSpc>
              <a:spcBef>
                <a:spcPts val="0"/>
              </a:spcBef>
              <a:spcAft>
                <a:spcPts val="0"/>
              </a:spcAft>
              <a:buClrTx/>
              <a:buSzTx/>
              <a:buFontTx/>
              <a:buNone/>
              <a:tabLst/>
              <a:defRPr/>
            </a:pPr>
            <a:r>
              <a:rPr kumimoji="0" lang="en-US" sz="2000" b="1" i="0" u="none" strike="noStrike" kern="0" cap="none" spc="-27" normalizeH="0" baseline="0" noProof="0" dirty="0">
                <a:ln>
                  <a:noFill/>
                </a:ln>
                <a:solidFill>
                  <a:prstClr val="white"/>
                </a:solidFill>
                <a:effectLst/>
                <a:uLnTx/>
                <a:uFillTx/>
                <a:latin typeface="Arial" panose="020B0604020202020204"/>
                <a:ea typeface="+mn-ea"/>
                <a:cs typeface="Arial" panose="020B0604020202020204" pitchFamily="34" charset="0"/>
              </a:rPr>
              <a:t>Close</a:t>
            </a:r>
          </a:p>
        </p:txBody>
      </p:sp>
      <p:grpSp>
        <p:nvGrpSpPr>
          <p:cNvPr id="8" name="Group 7"/>
          <p:cNvGrpSpPr/>
          <p:nvPr/>
        </p:nvGrpSpPr>
        <p:grpSpPr>
          <a:xfrm>
            <a:off x="1634383" y="1347566"/>
            <a:ext cx="420614" cy="4739725"/>
            <a:chOff x="1052484" y="965628"/>
            <a:chExt cx="378553" cy="4462778"/>
          </a:xfrm>
          <a:solidFill>
            <a:srgbClr val="17B488"/>
          </a:solidFill>
        </p:grpSpPr>
        <p:sp>
          <p:nvSpPr>
            <p:cNvPr id="6" name="Rectangle 5"/>
            <p:cNvSpPr/>
            <p:nvPr/>
          </p:nvSpPr>
          <p:spPr bwMode="ltGray">
            <a:xfrm>
              <a:off x="1052484" y="965628"/>
              <a:ext cx="374023" cy="2000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Arial" panose="020B0604020202020204"/>
                <a:ea typeface="+mn-ea"/>
                <a:cs typeface="+mn-cs"/>
              </a:endParaRPr>
            </a:p>
          </p:txBody>
        </p:sp>
        <p:sp>
          <p:nvSpPr>
            <p:cNvPr id="29" name="Rectangle 28"/>
            <p:cNvSpPr/>
            <p:nvPr/>
          </p:nvSpPr>
          <p:spPr bwMode="ltGray">
            <a:xfrm rot="16200000">
              <a:off x="-961244" y="3192677"/>
              <a:ext cx="4249458" cy="222000"/>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Arial" panose="020B0604020202020204"/>
                <a:ea typeface="+mn-ea"/>
                <a:cs typeface="+mn-cs"/>
              </a:endParaRPr>
            </a:p>
          </p:txBody>
        </p:sp>
        <p:sp>
          <p:nvSpPr>
            <p:cNvPr id="30" name="Rectangle 29"/>
            <p:cNvSpPr/>
            <p:nvPr/>
          </p:nvSpPr>
          <p:spPr bwMode="ltGray">
            <a:xfrm>
              <a:off x="1057014" y="5224129"/>
              <a:ext cx="374023" cy="200087"/>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err="1">
                <a:ln>
                  <a:noFill/>
                </a:ln>
                <a:solidFill>
                  <a:prstClr val="white"/>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24571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4A28-2755-B64F-BBF8-23AFC983A581}"/>
              </a:ext>
            </a:extLst>
          </p:cNvPr>
          <p:cNvSpPr>
            <a:spLocks noGrp="1"/>
          </p:cNvSpPr>
          <p:nvPr>
            <p:ph type="title"/>
          </p:nvPr>
        </p:nvSpPr>
        <p:spPr/>
        <p:txBody>
          <a:bodyPr/>
          <a:lstStyle/>
          <a:p>
            <a:r>
              <a:rPr lang="en-US" dirty="0"/>
              <a:t>The HPE TOP value OFFERS for Partners</a:t>
            </a:r>
          </a:p>
        </p:txBody>
      </p:sp>
      <p:sp>
        <p:nvSpPr>
          <p:cNvPr id="24" name="Rectangle 23">
            <a:extLst>
              <a:ext uri="{FF2B5EF4-FFF2-40B4-BE49-F238E27FC236}">
                <a16:creationId xmlns:a16="http://schemas.microsoft.com/office/drawing/2014/main" id="{D518E031-6228-884A-96F0-C5648366678A}"/>
              </a:ext>
            </a:extLst>
          </p:cNvPr>
          <p:cNvSpPr/>
          <p:nvPr/>
        </p:nvSpPr>
        <p:spPr>
          <a:xfrm>
            <a:off x="609441" y="1469225"/>
            <a:ext cx="5188688" cy="424732"/>
          </a:xfrm>
          <a:prstGeom prst="rect">
            <a:avLst/>
          </a:prstGeom>
        </p:spPr>
        <p:txBody>
          <a:bodyPr wrap="square" lIns="0">
            <a:spAutoFit/>
          </a:bodyPr>
          <a:lstStyle/>
          <a:p>
            <a:pPr>
              <a:lnSpc>
                <a:spcPct val="90000"/>
              </a:lnSpc>
              <a:spcBef>
                <a:spcPts val="1200"/>
              </a:spcBef>
            </a:pPr>
            <a:r>
              <a:rPr lang="en-US" sz="2400" b="1" dirty="0">
                <a:ea typeface="Calibri" panose="020F0502020204030204" pitchFamily="34" charset="0"/>
                <a:cs typeface="Times New Roman" panose="02020603050405020304" pitchFamily="18" charset="0"/>
              </a:rPr>
              <a:t>Increase </a:t>
            </a:r>
            <a:r>
              <a:rPr lang="en-US" sz="2400" dirty="0">
                <a:ea typeface="Calibri" panose="020F0502020204030204" pitchFamily="34" charset="0"/>
                <a:cs typeface="Times New Roman" panose="02020603050405020304" pitchFamily="18" charset="0"/>
              </a:rPr>
              <a:t>revenue and margins</a:t>
            </a:r>
            <a:endParaRPr lang="en-US" sz="2800" dirty="0">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A2BA9FCB-1C3D-B049-BEF5-4D7BAAF4D355}"/>
              </a:ext>
            </a:extLst>
          </p:cNvPr>
          <p:cNvSpPr/>
          <p:nvPr/>
        </p:nvSpPr>
        <p:spPr>
          <a:xfrm>
            <a:off x="609440" y="1991582"/>
            <a:ext cx="5188687" cy="1132618"/>
          </a:xfrm>
          <a:prstGeom prst="rect">
            <a:avLst/>
          </a:prstGeom>
        </p:spPr>
        <p:txBody>
          <a:bodyPr wrap="square" lIns="0">
            <a:spAutoFit/>
          </a:bodyPr>
          <a:lstStyle/>
          <a:p>
            <a:pPr marL="182880" indent="-182880">
              <a:lnSpc>
                <a:spcPct val="90000"/>
              </a:lnSpc>
              <a:spcBef>
                <a:spcPts val="1200"/>
              </a:spcBef>
              <a:buClr>
                <a:schemeClr val="tx1"/>
              </a:buClr>
              <a:buFont typeface="Arial" panose="020B0604020202020204" pitchFamily="34" charset="0"/>
              <a:buChar char="–"/>
            </a:pPr>
            <a:r>
              <a:rPr lang="en-US" sz="1600" dirty="0"/>
              <a:t>Accelerate sales cycles with easy ordering </a:t>
            </a:r>
            <a:br>
              <a:rPr lang="en-US" sz="1600" dirty="0"/>
            </a:br>
            <a:r>
              <a:rPr lang="en-US" sz="1600" dirty="0"/>
              <a:t>and deployment</a:t>
            </a:r>
          </a:p>
          <a:p>
            <a:pPr marL="182880" indent="-182880">
              <a:lnSpc>
                <a:spcPct val="90000"/>
              </a:lnSpc>
              <a:spcBef>
                <a:spcPts val="1200"/>
              </a:spcBef>
              <a:buClr>
                <a:schemeClr val="tx1"/>
              </a:buClr>
              <a:buFont typeface="Arial" panose="020B0604020202020204" pitchFamily="34" charset="0"/>
              <a:buChar char="–"/>
            </a:pPr>
            <a:r>
              <a:rPr lang="en-US" sz="1600" dirty="0"/>
              <a:t>Offer customers the lowest pre-approved price </a:t>
            </a:r>
            <a:br>
              <a:rPr lang="en-US" sz="1600" dirty="0"/>
            </a:br>
            <a:r>
              <a:rPr lang="en-US" sz="1600" dirty="0"/>
              <a:t>and subscription options</a:t>
            </a:r>
          </a:p>
        </p:txBody>
      </p:sp>
      <p:cxnSp>
        <p:nvCxnSpPr>
          <p:cNvPr id="26" name="Straight Connector 25">
            <a:extLst>
              <a:ext uri="{FF2B5EF4-FFF2-40B4-BE49-F238E27FC236}">
                <a16:creationId xmlns:a16="http://schemas.microsoft.com/office/drawing/2014/main" id="{34C0E56A-A51D-DB46-A355-AB037792F312}"/>
              </a:ext>
            </a:extLst>
          </p:cNvPr>
          <p:cNvCxnSpPr>
            <a:cxnSpLocks/>
          </p:cNvCxnSpPr>
          <p:nvPr/>
        </p:nvCxnSpPr>
        <p:spPr>
          <a:xfrm>
            <a:off x="609441" y="1909948"/>
            <a:ext cx="5188688" cy="0"/>
          </a:xfrm>
          <a:prstGeom prst="line">
            <a:avLst/>
          </a:prstGeom>
          <a:ln w="28575" cap="sq">
            <a:solidFill>
              <a:srgbClr val="00B08A"/>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1D5D46B-1C05-854F-ADD8-3466B3BD2331}"/>
              </a:ext>
            </a:extLst>
          </p:cNvPr>
          <p:cNvSpPr/>
          <p:nvPr/>
        </p:nvSpPr>
        <p:spPr>
          <a:xfrm>
            <a:off x="609441" y="3810083"/>
            <a:ext cx="5188686" cy="757130"/>
          </a:xfrm>
          <a:prstGeom prst="rect">
            <a:avLst/>
          </a:prstGeom>
        </p:spPr>
        <p:txBody>
          <a:bodyPr wrap="square" lIns="0">
            <a:spAutoFit/>
          </a:bodyPr>
          <a:lstStyle/>
          <a:p>
            <a:pPr>
              <a:lnSpc>
                <a:spcPct val="90000"/>
              </a:lnSpc>
              <a:spcBef>
                <a:spcPts val="1200"/>
              </a:spcBef>
            </a:pPr>
            <a:r>
              <a:rPr lang="en-US" sz="2400" b="1" dirty="0">
                <a:ea typeface="Calibri" panose="020F0502020204030204" pitchFamily="34" charset="0"/>
                <a:cs typeface="Times New Roman" panose="02020603050405020304" pitchFamily="18" charset="0"/>
              </a:rPr>
              <a:t>Reduce </a:t>
            </a:r>
            <a:r>
              <a:rPr lang="en-US" sz="2400" dirty="0">
                <a:ea typeface="Calibri" panose="020F0502020204030204" pitchFamily="34" charset="0"/>
                <a:cs typeface="Times New Roman" panose="02020603050405020304" pitchFamily="18" charset="0"/>
              </a:rPr>
              <a:t>complexity and </a:t>
            </a:r>
            <a:br>
              <a:rPr lang="en-US" sz="2400" dirty="0">
                <a:ea typeface="Calibri" panose="020F0502020204030204" pitchFamily="34" charset="0"/>
                <a:cs typeface="Times New Roman" panose="02020603050405020304" pitchFamily="18" charset="0"/>
              </a:rPr>
            </a:br>
            <a:r>
              <a:rPr lang="en-US" sz="2400" dirty="0">
                <a:ea typeface="Calibri" panose="020F0502020204030204" pitchFamily="34" charset="0"/>
                <a:cs typeface="Times New Roman" panose="02020603050405020304" pitchFamily="18" charset="0"/>
              </a:rPr>
              <a:t>increase efficiency</a:t>
            </a:r>
          </a:p>
        </p:txBody>
      </p:sp>
      <p:sp>
        <p:nvSpPr>
          <p:cNvPr id="28" name="Rectangle 27">
            <a:extLst>
              <a:ext uri="{FF2B5EF4-FFF2-40B4-BE49-F238E27FC236}">
                <a16:creationId xmlns:a16="http://schemas.microsoft.com/office/drawing/2014/main" id="{0741D2FB-6323-0844-838F-4B07C1685C53}"/>
              </a:ext>
            </a:extLst>
          </p:cNvPr>
          <p:cNvSpPr/>
          <p:nvPr/>
        </p:nvSpPr>
        <p:spPr>
          <a:xfrm>
            <a:off x="609440" y="4681086"/>
            <a:ext cx="5184647" cy="1132618"/>
          </a:xfrm>
          <a:prstGeom prst="rect">
            <a:avLst/>
          </a:prstGeom>
        </p:spPr>
        <p:txBody>
          <a:bodyPr wrap="square" lIns="0">
            <a:spAutoFit/>
          </a:bodyPr>
          <a:lstStyle/>
          <a:p>
            <a:pPr marL="182880" indent="-182880">
              <a:lnSpc>
                <a:spcPct val="90000"/>
              </a:lnSpc>
              <a:spcBef>
                <a:spcPts val="1200"/>
              </a:spcBef>
              <a:buClr>
                <a:schemeClr val="tx1"/>
              </a:buClr>
              <a:buFont typeface="Arial" panose="020B0604020202020204" pitchFamily="34" charset="0"/>
              <a:buChar char="–"/>
            </a:pPr>
            <a:r>
              <a:rPr lang="en-US" sz="1600" dirty="0"/>
              <a:t>Sell pre-configured solutions that are in stock and ready to ship</a:t>
            </a:r>
          </a:p>
          <a:p>
            <a:pPr marL="182880" indent="-182880">
              <a:lnSpc>
                <a:spcPct val="90000"/>
              </a:lnSpc>
              <a:spcBef>
                <a:spcPts val="1200"/>
              </a:spcBef>
              <a:buClr>
                <a:schemeClr val="tx1"/>
              </a:buClr>
              <a:buFont typeface="Arial" panose="020B0604020202020204" pitchFamily="34" charset="0"/>
              <a:buChar char="–"/>
            </a:pPr>
            <a:r>
              <a:rPr lang="en-US" sz="1600" dirty="0"/>
              <a:t>Speed deployment and free up resources with </a:t>
            </a:r>
            <a:br>
              <a:rPr lang="en-US" sz="1600" dirty="0"/>
            </a:br>
            <a:r>
              <a:rPr lang="en-US" sz="1600" dirty="0"/>
              <a:t>simple configuration and installation</a:t>
            </a:r>
          </a:p>
        </p:txBody>
      </p:sp>
      <p:cxnSp>
        <p:nvCxnSpPr>
          <p:cNvPr id="29" name="Straight Connector 28">
            <a:extLst>
              <a:ext uri="{FF2B5EF4-FFF2-40B4-BE49-F238E27FC236}">
                <a16:creationId xmlns:a16="http://schemas.microsoft.com/office/drawing/2014/main" id="{2F7089D8-7928-2041-90B0-3D6A5DDCD72F}"/>
              </a:ext>
            </a:extLst>
          </p:cNvPr>
          <p:cNvCxnSpPr>
            <a:cxnSpLocks/>
          </p:cNvCxnSpPr>
          <p:nvPr/>
        </p:nvCxnSpPr>
        <p:spPr>
          <a:xfrm>
            <a:off x="609441" y="4599452"/>
            <a:ext cx="5184648" cy="0"/>
          </a:xfrm>
          <a:prstGeom prst="line">
            <a:avLst/>
          </a:prstGeom>
          <a:ln w="28575" cap="sq">
            <a:solidFill>
              <a:srgbClr val="32DAC8"/>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7448695-7551-3745-B1A9-BABF6AC6B2DC}"/>
              </a:ext>
            </a:extLst>
          </p:cNvPr>
          <p:cNvSpPr/>
          <p:nvPr/>
        </p:nvSpPr>
        <p:spPr>
          <a:xfrm>
            <a:off x="6397754" y="1469225"/>
            <a:ext cx="5184646" cy="424732"/>
          </a:xfrm>
          <a:prstGeom prst="rect">
            <a:avLst/>
          </a:prstGeom>
        </p:spPr>
        <p:txBody>
          <a:bodyPr wrap="square" lIns="0">
            <a:spAutoFit/>
          </a:bodyPr>
          <a:lstStyle/>
          <a:p>
            <a:pPr>
              <a:lnSpc>
                <a:spcPct val="90000"/>
              </a:lnSpc>
              <a:spcBef>
                <a:spcPts val="1200"/>
              </a:spcBef>
            </a:pPr>
            <a:r>
              <a:rPr lang="en-US" sz="2400" b="1" dirty="0">
                <a:ea typeface="Calibri" panose="020F0502020204030204" pitchFamily="34" charset="0"/>
                <a:cs typeface="Times New Roman" panose="02020603050405020304" pitchFamily="18" charset="0"/>
              </a:rPr>
              <a:t>Enhance </a:t>
            </a:r>
            <a:r>
              <a:rPr lang="en-US" sz="2400" dirty="0">
                <a:ea typeface="Calibri" panose="020F0502020204030204" pitchFamily="34" charset="0"/>
                <a:cs typeface="Times New Roman" panose="02020603050405020304" pitchFamily="18" charset="0"/>
              </a:rPr>
              <a:t>customer SLAs</a:t>
            </a:r>
          </a:p>
        </p:txBody>
      </p:sp>
      <p:sp>
        <p:nvSpPr>
          <p:cNvPr id="31" name="Rectangle 30">
            <a:extLst>
              <a:ext uri="{FF2B5EF4-FFF2-40B4-BE49-F238E27FC236}">
                <a16:creationId xmlns:a16="http://schemas.microsoft.com/office/drawing/2014/main" id="{CCFD8C61-ACB4-C244-BD03-3022F1E587CD}"/>
              </a:ext>
            </a:extLst>
          </p:cNvPr>
          <p:cNvSpPr/>
          <p:nvPr/>
        </p:nvSpPr>
        <p:spPr>
          <a:xfrm>
            <a:off x="6397754" y="1991582"/>
            <a:ext cx="5184648" cy="535531"/>
          </a:xfrm>
          <a:prstGeom prst="rect">
            <a:avLst/>
          </a:prstGeom>
        </p:spPr>
        <p:txBody>
          <a:bodyPr wrap="square" lIns="0">
            <a:spAutoFit/>
          </a:bodyPr>
          <a:lstStyle/>
          <a:p>
            <a:pPr marL="182880" indent="-182880">
              <a:lnSpc>
                <a:spcPct val="90000"/>
              </a:lnSpc>
              <a:spcBef>
                <a:spcPts val="1200"/>
              </a:spcBef>
              <a:buClr>
                <a:schemeClr val="tx1"/>
              </a:buClr>
              <a:buFont typeface="Arial" panose="020B0604020202020204" pitchFamily="34" charset="0"/>
              <a:buChar char="–"/>
            </a:pPr>
            <a:r>
              <a:rPr lang="en-US" sz="1600" dirty="0"/>
              <a:t>Offer ready-to-go solutions, optimized for top </a:t>
            </a:r>
            <a:br>
              <a:rPr lang="en-US" sz="1600" dirty="0"/>
            </a:br>
            <a:r>
              <a:rPr lang="en-US" sz="1600" dirty="0"/>
              <a:t>SMB workloads</a:t>
            </a:r>
          </a:p>
        </p:txBody>
      </p:sp>
      <p:cxnSp>
        <p:nvCxnSpPr>
          <p:cNvPr id="32" name="Straight Connector 31">
            <a:extLst>
              <a:ext uri="{FF2B5EF4-FFF2-40B4-BE49-F238E27FC236}">
                <a16:creationId xmlns:a16="http://schemas.microsoft.com/office/drawing/2014/main" id="{8F753E0C-A4C4-F64E-8EF0-E003C7832FAB}"/>
              </a:ext>
            </a:extLst>
          </p:cNvPr>
          <p:cNvCxnSpPr>
            <a:cxnSpLocks/>
          </p:cNvCxnSpPr>
          <p:nvPr/>
        </p:nvCxnSpPr>
        <p:spPr>
          <a:xfrm>
            <a:off x="6397754" y="1909948"/>
            <a:ext cx="5184648" cy="0"/>
          </a:xfrm>
          <a:prstGeom prst="line">
            <a:avLst/>
          </a:prstGeom>
          <a:ln w="28575" cap="sq">
            <a:solidFill>
              <a:srgbClr val="C6C9CA"/>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0253D7E8-E4FB-0149-B62E-55AB3FBCAB81}"/>
              </a:ext>
            </a:extLst>
          </p:cNvPr>
          <p:cNvSpPr/>
          <p:nvPr/>
        </p:nvSpPr>
        <p:spPr>
          <a:xfrm>
            <a:off x="6397754" y="3112521"/>
            <a:ext cx="5184644" cy="424732"/>
          </a:xfrm>
          <a:prstGeom prst="rect">
            <a:avLst/>
          </a:prstGeom>
        </p:spPr>
        <p:txBody>
          <a:bodyPr wrap="square" lIns="0">
            <a:spAutoFit/>
          </a:bodyPr>
          <a:lstStyle/>
          <a:p>
            <a:pPr>
              <a:lnSpc>
                <a:spcPct val="90000"/>
              </a:lnSpc>
              <a:spcBef>
                <a:spcPts val="1200"/>
              </a:spcBef>
            </a:pPr>
            <a:r>
              <a:rPr lang="en-US" sz="2400" b="1" dirty="0">
                <a:ea typeface="Calibri" panose="020F0502020204030204" pitchFamily="34" charset="0"/>
                <a:cs typeface="Times New Roman" panose="02020603050405020304" pitchFamily="18" charset="0"/>
              </a:rPr>
              <a:t>Deliver </a:t>
            </a:r>
            <a:r>
              <a:rPr lang="en-US" sz="2400" dirty="0">
                <a:ea typeface="Calibri" panose="020F0502020204030204" pitchFamily="34" charset="0"/>
                <a:cs typeface="Times New Roman" panose="02020603050405020304" pitchFamily="18" charset="0"/>
              </a:rPr>
              <a:t>new services</a:t>
            </a:r>
            <a:endParaRPr lang="en-US" sz="2400" b="1" dirty="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369A4D50-88D1-5144-9103-DB75A3E35400}"/>
              </a:ext>
            </a:extLst>
          </p:cNvPr>
          <p:cNvSpPr/>
          <p:nvPr/>
        </p:nvSpPr>
        <p:spPr>
          <a:xfrm>
            <a:off x="6397754" y="3634878"/>
            <a:ext cx="5184644" cy="535531"/>
          </a:xfrm>
          <a:prstGeom prst="rect">
            <a:avLst/>
          </a:prstGeom>
        </p:spPr>
        <p:txBody>
          <a:bodyPr wrap="square" lIns="0">
            <a:spAutoFit/>
          </a:bodyPr>
          <a:lstStyle/>
          <a:p>
            <a:pPr marL="182880" indent="-182880">
              <a:lnSpc>
                <a:spcPct val="90000"/>
              </a:lnSpc>
              <a:spcBef>
                <a:spcPts val="1200"/>
              </a:spcBef>
              <a:buClr>
                <a:schemeClr val="tx1"/>
              </a:buClr>
              <a:buFont typeface="Arial" panose="020B0604020202020204" pitchFamily="34" charset="0"/>
              <a:buChar char="–"/>
            </a:pPr>
            <a:r>
              <a:rPr lang="en-US" sz="1600" dirty="0"/>
              <a:t>Create competitive differentiation with value-added services and financing</a:t>
            </a:r>
          </a:p>
        </p:txBody>
      </p:sp>
      <p:cxnSp>
        <p:nvCxnSpPr>
          <p:cNvPr id="11" name="Straight Connector 10">
            <a:extLst>
              <a:ext uri="{FF2B5EF4-FFF2-40B4-BE49-F238E27FC236}">
                <a16:creationId xmlns:a16="http://schemas.microsoft.com/office/drawing/2014/main" id="{B3DDC653-7C15-2741-9AD4-099181B9C042}"/>
              </a:ext>
            </a:extLst>
          </p:cNvPr>
          <p:cNvCxnSpPr>
            <a:cxnSpLocks/>
          </p:cNvCxnSpPr>
          <p:nvPr/>
        </p:nvCxnSpPr>
        <p:spPr>
          <a:xfrm>
            <a:off x="6397754" y="3553244"/>
            <a:ext cx="5189212" cy="0"/>
          </a:xfrm>
          <a:prstGeom prst="line">
            <a:avLst/>
          </a:prstGeom>
          <a:ln w="28575" cap="sq">
            <a:solidFill>
              <a:srgbClr val="808285"/>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CA281F3-A215-9E4B-91C6-5A8BE57846CF}"/>
              </a:ext>
            </a:extLst>
          </p:cNvPr>
          <p:cNvSpPr/>
          <p:nvPr/>
        </p:nvSpPr>
        <p:spPr>
          <a:xfrm>
            <a:off x="6397754" y="4755816"/>
            <a:ext cx="5184644" cy="424732"/>
          </a:xfrm>
          <a:prstGeom prst="rect">
            <a:avLst/>
          </a:prstGeom>
        </p:spPr>
        <p:txBody>
          <a:bodyPr wrap="square" lIns="0">
            <a:spAutoFit/>
          </a:bodyPr>
          <a:lstStyle/>
          <a:p>
            <a:pPr>
              <a:lnSpc>
                <a:spcPct val="90000"/>
              </a:lnSpc>
              <a:spcBef>
                <a:spcPts val="1200"/>
              </a:spcBef>
            </a:pPr>
            <a:r>
              <a:rPr lang="en-US" sz="2400" b="1" dirty="0">
                <a:ea typeface="Calibri" panose="020F0502020204030204" pitchFamily="34" charset="0"/>
                <a:cs typeface="Times New Roman" panose="02020603050405020304" pitchFamily="18" charset="0"/>
              </a:rPr>
              <a:t>Keep up</a:t>
            </a:r>
            <a:r>
              <a:rPr lang="en-US" sz="2400" dirty="0">
                <a:ea typeface="Calibri" panose="020F0502020204030204" pitchFamily="34" charset="0"/>
                <a:cs typeface="Times New Roman" panose="02020603050405020304" pitchFamily="18" charset="0"/>
              </a:rPr>
              <a:t> with the latest technology</a:t>
            </a:r>
          </a:p>
        </p:txBody>
      </p:sp>
      <p:sp>
        <p:nvSpPr>
          <p:cNvPr id="13" name="Rectangle 12">
            <a:extLst>
              <a:ext uri="{FF2B5EF4-FFF2-40B4-BE49-F238E27FC236}">
                <a16:creationId xmlns:a16="http://schemas.microsoft.com/office/drawing/2014/main" id="{1657B84B-3048-774D-86A8-C6005DD6678A}"/>
              </a:ext>
            </a:extLst>
          </p:cNvPr>
          <p:cNvSpPr/>
          <p:nvPr/>
        </p:nvSpPr>
        <p:spPr>
          <a:xfrm>
            <a:off x="6397754" y="5278173"/>
            <a:ext cx="5184644" cy="535531"/>
          </a:xfrm>
          <a:prstGeom prst="rect">
            <a:avLst/>
          </a:prstGeom>
        </p:spPr>
        <p:txBody>
          <a:bodyPr wrap="square" lIns="0">
            <a:spAutoFit/>
          </a:bodyPr>
          <a:lstStyle/>
          <a:p>
            <a:pPr marL="182880" indent="-182880">
              <a:lnSpc>
                <a:spcPct val="90000"/>
              </a:lnSpc>
              <a:spcBef>
                <a:spcPts val="1200"/>
              </a:spcBef>
              <a:buClr>
                <a:schemeClr val="tx1"/>
              </a:buClr>
              <a:buFont typeface="Arial" panose="020B0604020202020204" pitchFamily="34" charset="0"/>
              <a:buChar char="–"/>
            </a:pPr>
            <a:r>
              <a:rPr lang="en-US" sz="1600" dirty="0"/>
              <a:t>Choose from a focused set of best-selling solutions based on the latest technologies</a:t>
            </a:r>
          </a:p>
        </p:txBody>
      </p:sp>
      <p:cxnSp>
        <p:nvCxnSpPr>
          <p:cNvPr id="14" name="Straight Connector 13">
            <a:extLst>
              <a:ext uri="{FF2B5EF4-FFF2-40B4-BE49-F238E27FC236}">
                <a16:creationId xmlns:a16="http://schemas.microsoft.com/office/drawing/2014/main" id="{F4E5D16A-9272-6348-8CAD-E834A5C340F5}"/>
              </a:ext>
            </a:extLst>
          </p:cNvPr>
          <p:cNvCxnSpPr>
            <a:cxnSpLocks/>
          </p:cNvCxnSpPr>
          <p:nvPr/>
        </p:nvCxnSpPr>
        <p:spPr>
          <a:xfrm>
            <a:off x="6397754" y="5196539"/>
            <a:ext cx="5189212" cy="0"/>
          </a:xfrm>
          <a:prstGeom prst="line">
            <a:avLst/>
          </a:prstGeom>
          <a:ln w="28575" cap="sq">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34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56FF10E4-7FB3-8B44-8818-79A36D27EF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5903" y="1158089"/>
            <a:ext cx="521452" cy="859536"/>
          </a:xfrm>
          <a:prstGeom prst="rect">
            <a:avLst/>
          </a:prstGeom>
        </p:spPr>
      </p:pic>
      <p:sp>
        <p:nvSpPr>
          <p:cNvPr id="2" name="Title 1"/>
          <p:cNvSpPr>
            <a:spLocks noGrp="1"/>
          </p:cNvSpPr>
          <p:nvPr>
            <p:ph type="title"/>
          </p:nvPr>
        </p:nvSpPr>
        <p:spPr/>
        <p:txBody>
          <a:bodyPr/>
          <a:lstStyle/>
          <a:p>
            <a:r>
              <a:rPr lang="en-US" dirty="0"/>
              <a:t>Beyond Foundation Care: HPE Pointnext portfolio</a:t>
            </a:r>
            <a:endParaRPr lang="en-GB" dirty="0"/>
          </a:p>
        </p:txBody>
      </p:sp>
      <p:sp>
        <p:nvSpPr>
          <p:cNvPr id="21" name="Rectangle 20"/>
          <p:cNvSpPr/>
          <p:nvPr/>
        </p:nvSpPr>
        <p:spPr>
          <a:xfrm>
            <a:off x="9982201" y="1534135"/>
            <a:ext cx="1597184" cy="307777"/>
          </a:xfrm>
          <a:prstGeom prst="rect">
            <a:avLst/>
          </a:prstGeom>
        </p:spPr>
        <p:txBody>
          <a:bodyPr wrap="square">
            <a:spAutoFit/>
          </a:bodyPr>
          <a:lstStyle/>
          <a:p>
            <a:pPr algn="r"/>
            <a:r>
              <a:rPr lang="en-GB" sz="1400" b="1" dirty="0"/>
              <a:t>Peace of mind </a:t>
            </a:r>
          </a:p>
        </p:txBody>
      </p:sp>
      <p:sp>
        <p:nvSpPr>
          <p:cNvPr id="22" name="Rectangle 21"/>
          <p:cNvSpPr/>
          <p:nvPr/>
        </p:nvSpPr>
        <p:spPr>
          <a:xfrm>
            <a:off x="621432" y="2059829"/>
            <a:ext cx="1627369" cy="307777"/>
          </a:xfrm>
          <a:prstGeom prst="rect">
            <a:avLst/>
          </a:prstGeom>
        </p:spPr>
        <p:txBody>
          <a:bodyPr wrap="none">
            <a:spAutoFit/>
          </a:bodyPr>
          <a:lstStyle/>
          <a:p>
            <a:pPr algn="ctr"/>
            <a:r>
              <a:rPr lang="en-GB" sz="1400" dirty="0"/>
              <a:t>Improve reliability </a:t>
            </a:r>
          </a:p>
        </p:txBody>
      </p:sp>
      <p:sp>
        <p:nvSpPr>
          <p:cNvPr id="23" name="Rectangle 22"/>
          <p:cNvSpPr/>
          <p:nvPr/>
        </p:nvSpPr>
        <p:spPr>
          <a:xfrm>
            <a:off x="3091356" y="2059829"/>
            <a:ext cx="1745958" cy="307777"/>
          </a:xfrm>
          <a:prstGeom prst="rect">
            <a:avLst/>
          </a:prstGeom>
        </p:spPr>
        <p:txBody>
          <a:bodyPr wrap="square">
            <a:spAutoFit/>
          </a:bodyPr>
          <a:lstStyle/>
          <a:p>
            <a:pPr algn="ctr"/>
            <a:r>
              <a:rPr lang="en-GB" sz="1400" dirty="0"/>
              <a:t>Achieve efficiencies</a:t>
            </a:r>
          </a:p>
        </p:txBody>
      </p:sp>
      <p:sp>
        <p:nvSpPr>
          <p:cNvPr id="28" name="Rectangle 27"/>
          <p:cNvSpPr/>
          <p:nvPr/>
        </p:nvSpPr>
        <p:spPr>
          <a:xfrm>
            <a:off x="5679869" y="2059829"/>
            <a:ext cx="2164375" cy="307777"/>
          </a:xfrm>
          <a:prstGeom prst="rect">
            <a:avLst/>
          </a:prstGeom>
        </p:spPr>
        <p:txBody>
          <a:bodyPr wrap="none">
            <a:spAutoFit/>
          </a:bodyPr>
          <a:lstStyle/>
          <a:p>
            <a:pPr algn="ctr"/>
            <a:r>
              <a:rPr lang="en-GB" sz="1400" dirty="0"/>
              <a:t>Reduce financial burden </a:t>
            </a:r>
          </a:p>
        </p:txBody>
      </p:sp>
      <p:sp>
        <p:nvSpPr>
          <p:cNvPr id="29" name="Rectangle 28"/>
          <p:cNvSpPr/>
          <p:nvPr/>
        </p:nvSpPr>
        <p:spPr>
          <a:xfrm>
            <a:off x="8686800" y="2059829"/>
            <a:ext cx="2892584" cy="307777"/>
          </a:xfrm>
          <a:prstGeom prst="rect">
            <a:avLst/>
          </a:prstGeom>
        </p:spPr>
        <p:txBody>
          <a:bodyPr wrap="square">
            <a:spAutoFit/>
          </a:bodyPr>
          <a:lstStyle/>
          <a:p>
            <a:pPr algn="just"/>
            <a:r>
              <a:rPr lang="en-US" sz="1400" dirty="0"/>
              <a:t>Focus on business development</a:t>
            </a:r>
            <a:endParaRPr lang="en-GB" sz="1400" dirty="0"/>
          </a:p>
        </p:txBody>
      </p:sp>
      <p:cxnSp>
        <p:nvCxnSpPr>
          <p:cNvPr id="11" name="Straight Connector 10"/>
          <p:cNvCxnSpPr>
            <a:cxnSpLocks/>
          </p:cNvCxnSpPr>
          <p:nvPr/>
        </p:nvCxnSpPr>
        <p:spPr>
          <a:xfrm flipV="1">
            <a:off x="609441" y="2008135"/>
            <a:ext cx="10972959" cy="9242"/>
          </a:xfrm>
          <a:prstGeom prst="line">
            <a:avLst/>
          </a:prstGeom>
          <a:ln w="254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EC70CE7-3716-584B-8554-8D581ADFCC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90449" y="2723690"/>
            <a:ext cx="1256918" cy="1252728"/>
          </a:xfrm>
          <a:prstGeom prst="rect">
            <a:avLst/>
          </a:prstGeom>
        </p:spPr>
      </p:pic>
      <p:sp>
        <p:nvSpPr>
          <p:cNvPr id="25" name="Rectangle 24"/>
          <p:cNvSpPr/>
          <p:nvPr/>
        </p:nvSpPr>
        <p:spPr bwMode="ltGray">
          <a:xfrm>
            <a:off x="1785408" y="2581222"/>
            <a:ext cx="2667000" cy="3520639"/>
          </a:xfrm>
          <a:prstGeom prst="rect">
            <a:avLst/>
          </a:prstGeom>
          <a:noFill/>
          <a:ln w="28575">
            <a:solidFill>
              <a:srgbClr val="00B08A"/>
            </a:solidFill>
          </a:ln>
        </p:spPr>
        <p:style>
          <a:lnRef idx="2">
            <a:schemeClr val="accent1"/>
          </a:lnRef>
          <a:fillRef idx="1">
            <a:schemeClr val="lt1"/>
          </a:fillRef>
          <a:effectRef idx="0">
            <a:schemeClr val="accent1"/>
          </a:effectRef>
          <a:fontRef idx="minor">
            <a:schemeClr val="dk1"/>
          </a:fontRef>
        </p:style>
        <p:txBody>
          <a:bodyPr lIns="182880" tIns="2743200" rIns="182880" bIns="1828800" rtlCol="0" anchor="t"/>
          <a:lstStyle/>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Foundation Care</a:t>
            </a:r>
          </a:p>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Proactive Care</a:t>
            </a:r>
          </a:p>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Proactive Care Advance</a:t>
            </a:r>
          </a:p>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Datacenter Care</a:t>
            </a:r>
            <a:endParaRPr lang="en-GB" sz="1400" dirty="0">
              <a:solidFill>
                <a:schemeClr val="tx1"/>
              </a:solidFill>
            </a:endParaRPr>
          </a:p>
        </p:txBody>
      </p:sp>
      <p:sp>
        <p:nvSpPr>
          <p:cNvPr id="13" name="TextBox 12"/>
          <p:cNvSpPr txBox="1"/>
          <p:nvPr/>
        </p:nvSpPr>
        <p:spPr>
          <a:xfrm>
            <a:off x="1785409" y="4166583"/>
            <a:ext cx="2666999" cy="408251"/>
          </a:xfrm>
          <a:prstGeom prst="rect">
            <a:avLst/>
          </a:prstGeom>
          <a:noFill/>
        </p:spPr>
        <p:txBody>
          <a:bodyPr wrap="square" lIns="0" tIns="0" rIns="0" bIns="0" rtlCol="0">
            <a:noAutofit/>
          </a:bodyPr>
          <a:lstStyle/>
          <a:p>
            <a:pPr algn="ctr">
              <a:lnSpc>
                <a:spcPct val="90000"/>
              </a:lnSpc>
            </a:pPr>
            <a:r>
              <a:rPr lang="en-US" sz="1400" b="1" dirty="0"/>
              <a:t>Operational </a:t>
            </a:r>
            <a:br>
              <a:rPr lang="en-US" sz="1400" b="1" dirty="0"/>
            </a:br>
            <a:r>
              <a:rPr lang="en-US" sz="1400" b="1" dirty="0"/>
              <a:t>support services</a:t>
            </a:r>
            <a:endParaRPr lang="en-GB" sz="1400" b="1" dirty="0"/>
          </a:p>
        </p:txBody>
      </p:sp>
      <p:pic>
        <p:nvPicPr>
          <p:cNvPr id="27" name="Picture 26">
            <a:extLst>
              <a:ext uri="{FF2B5EF4-FFF2-40B4-BE49-F238E27FC236}">
                <a16:creationId xmlns:a16="http://schemas.microsoft.com/office/drawing/2014/main" id="{79AFC64E-03C1-A44F-B288-9710F44F59B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53435" y="2650068"/>
            <a:ext cx="1081156" cy="1444752"/>
          </a:xfrm>
          <a:prstGeom prst="rect">
            <a:avLst/>
          </a:prstGeom>
        </p:spPr>
      </p:pic>
      <p:sp>
        <p:nvSpPr>
          <p:cNvPr id="34" name="Rectangle 33">
            <a:extLst>
              <a:ext uri="{FF2B5EF4-FFF2-40B4-BE49-F238E27FC236}">
                <a16:creationId xmlns:a16="http://schemas.microsoft.com/office/drawing/2014/main" id="{CA21A266-E2CC-FF4B-96C1-FD555803A755}"/>
              </a:ext>
            </a:extLst>
          </p:cNvPr>
          <p:cNvSpPr/>
          <p:nvPr/>
        </p:nvSpPr>
        <p:spPr bwMode="ltGray">
          <a:xfrm>
            <a:off x="1785408" y="6056142"/>
            <a:ext cx="2667000" cy="45719"/>
          </a:xfrm>
          <a:prstGeom prst="rect">
            <a:avLst/>
          </a:prstGeom>
          <a:solidFill>
            <a:srgbClr val="00B08A"/>
          </a:solidFill>
          <a:ln w="19050">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4" name="TextBox 13"/>
          <p:cNvSpPr txBox="1"/>
          <p:nvPr/>
        </p:nvSpPr>
        <p:spPr>
          <a:xfrm>
            <a:off x="4760513" y="4166582"/>
            <a:ext cx="2667001" cy="408251"/>
          </a:xfrm>
          <a:prstGeom prst="rect">
            <a:avLst/>
          </a:prstGeom>
          <a:noFill/>
        </p:spPr>
        <p:txBody>
          <a:bodyPr wrap="square" lIns="0" tIns="0" rIns="0" bIns="0" rtlCol="0">
            <a:noAutofit/>
          </a:bodyPr>
          <a:lstStyle/>
          <a:p>
            <a:pPr algn="ctr">
              <a:lnSpc>
                <a:spcPct val="90000"/>
              </a:lnSpc>
            </a:pPr>
            <a:r>
              <a:rPr lang="en-US" sz="1400" b="1" dirty="0"/>
              <a:t>Advisory and </a:t>
            </a:r>
            <a:br>
              <a:rPr lang="en-US" sz="1400" b="1" dirty="0"/>
            </a:br>
            <a:r>
              <a:rPr lang="en-US" sz="1400" b="1" dirty="0"/>
              <a:t>professional services</a:t>
            </a:r>
            <a:endParaRPr lang="en-GB" sz="1400" b="1" dirty="0"/>
          </a:p>
        </p:txBody>
      </p:sp>
      <p:sp>
        <p:nvSpPr>
          <p:cNvPr id="30" name="Rectangle 29">
            <a:extLst>
              <a:ext uri="{FF2B5EF4-FFF2-40B4-BE49-F238E27FC236}">
                <a16:creationId xmlns:a16="http://schemas.microsoft.com/office/drawing/2014/main" id="{47DB529A-F84E-E84E-BC00-79C2CAA52891}"/>
              </a:ext>
            </a:extLst>
          </p:cNvPr>
          <p:cNvSpPr/>
          <p:nvPr/>
        </p:nvSpPr>
        <p:spPr bwMode="ltGray">
          <a:xfrm>
            <a:off x="4760513" y="2581223"/>
            <a:ext cx="2667000" cy="3474920"/>
          </a:xfrm>
          <a:prstGeom prst="rect">
            <a:avLst/>
          </a:prstGeom>
          <a:noFill/>
          <a:ln w="28575">
            <a:solidFill>
              <a:srgbClr val="32DAC8"/>
            </a:solidFill>
          </a:ln>
        </p:spPr>
        <p:style>
          <a:lnRef idx="2">
            <a:schemeClr val="accent1"/>
          </a:lnRef>
          <a:fillRef idx="1">
            <a:schemeClr val="lt1"/>
          </a:fillRef>
          <a:effectRef idx="0">
            <a:schemeClr val="accent1"/>
          </a:effectRef>
          <a:fontRef idx="minor">
            <a:schemeClr val="dk1"/>
          </a:fontRef>
        </p:style>
        <p:txBody>
          <a:bodyPr lIns="182880" tIns="2743200" rIns="182880" bIns="1828800" rtlCol="0" anchor="t"/>
          <a:lstStyle/>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Advise and plan</a:t>
            </a:r>
          </a:p>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Deployment</a:t>
            </a:r>
          </a:p>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Integrate and migrate</a:t>
            </a:r>
          </a:p>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Operate and improve</a:t>
            </a:r>
          </a:p>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Retire and sanitize</a:t>
            </a:r>
          </a:p>
        </p:txBody>
      </p:sp>
      <p:pic>
        <p:nvPicPr>
          <p:cNvPr id="39" name="Picture 38">
            <a:extLst>
              <a:ext uri="{FF2B5EF4-FFF2-40B4-BE49-F238E27FC236}">
                <a16:creationId xmlns:a16="http://schemas.microsoft.com/office/drawing/2014/main" id="{ED6FCE7B-7D6B-CE4B-A656-F5BD27211E7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99930" y="2700201"/>
            <a:ext cx="1338378" cy="1289304"/>
          </a:xfrm>
          <a:prstGeom prst="rect">
            <a:avLst/>
          </a:prstGeom>
        </p:spPr>
      </p:pic>
      <p:sp>
        <p:nvSpPr>
          <p:cNvPr id="35" name="Rectangle 34">
            <a:extLst>
              <a:ext uri="{FF2B5EF4-FFF2-40B4-BE49-F238E27FC236}">
                <a16:creationId xmlns:a16="http://schemas.microsoft.com/office/drawing/2014/main" id="{AAD894D4-74AE-174B-A4E1-515D17B81BEF}"/>
              </a:ext>
            </a:extLst>
          </p:cNvPr>
          <p:cNvSpPr/>
          <p:nvPr/>
        </p:nvSpPr>
        <p:spPr bwMode="ltGray">
          <a:xfrm>
            <a:off x="4760513" y="6056142"/>
            <a:ext cx="2667000" cy="45719"/>
          </a:xfrm>
          <a:prstGeom prst="rect">
            <a:avLst/>
          </a:prstGeom>
          <a:solidFill>
            <a:srgbClr val="32DAC8"/>
          </a:solidFill>
          <a:ln w="19050">
            <a:solidFill>
              <a:srgbClr val="32D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
        <p:nvSpPr>
          <p:cNvPr id="15" name="TextBox 14"/>
          <p:cNvSpPr txBox="1"/>
          <p:nvPr/>
        </p:nvSpPr>
        <p:spPr>
          <a:xfrm>
            <a:off x="7735619" y="4164004"/>
            <a:ext cx="2667001" cy="413405"/>
          </a:xfrm>
          <a:prstGeom prst="rect">
            <a:avLst/>
          </a:prstGeom>
          <a:noFill/>
        </p:spPr>
        <p:txBody>
          <a:bodyPr wrap="square" lIns="0" tIns="0" rIns="0" bIns="0" rtlCol="0">
            <a:noAutofit/>
          </a:bodyPr>
          <a:lstStyle/>
          <a:p>
            <a:pPr algn="ctr">
              <a:lnSpc>
                <a:spcPct val="90000"/>
              </a:lnSpc>
            </a:pPr>
            <a:r>
              <a:rPr lang="en-US" sz="1400" b="1" dirty="0"/>
              <a:t>Education</a:t>
            </a:r>
          </a:p>
          <a:p>
            <a:pPr algn="ctr">
              <a:lnSpc>
                <a:spcPct val="90000"/>
              </a:lnSpc>
            </a:pPr>
            <a:r>
              <a:rPr lang="en-US" sz="1400" b="1" dirty="0"/>
              <a:t>services</a:t>
            </a:r>
            <a:endParaRPr lang="en-GB" sz="1400" b="1" dirty="0"/>
          </a:p>
        </p:txBody>
      </p:sp>
      <p:sp>
        <p:nvSpPr>
          <p:cNvPr id="31" name="Rectangle 30">
            <a:extLst>
              <a:ext uri="{FF2B5EF4-FFF2-40B4-BE49-F238E27FC236}">
                <a16:creationId xmlns:a16="http://schemas.microsoft.com/office/drawing/2014/main" id="{CFE69341-9FBB-2647-B75A-43362C52CA9C}"/>
              </a:ext>
            </a:extLst>
          </p:cNvPr>
          <p:cNvSpPr/>
          <p:nvPr/>
        </p:nvSpPr>
        <p:spPr bwMode="ltGray">
          <a:xfrm>
            <a:off x="7735619" y="2581222"/>
            <a:ext cx="2667000" cy="3520639"/>
          </a:xfrm>
          <a:prstGeom prst="rect">
            <a:avLst/>
          </a:prstGeom>
          <a:noFill/>
          <a:ln w="28575">
            <a:solidFill>
              <a:srgbClr val="C6C9CA"/>
            </a:solidFill>
          </a:ln>
        </p:spPr>
        <p:style>
          <a:lnRef idx="2">
            <a:schemeClr val="accent1"/>
          </a:lnRef>
          <a:fillRef idx="1">
            <a:schemeClr val="lt1"/>
          </a:fillRef>
          <a:effectRef idx="0">
            <a:schemeClr val="accent1"/>
          </a:effectRef>
          <a:fontRef idx="minor">
            <a:schemeClr val="dk1"/>
          </a:fontRef>
        </p:style>
        <p:txBody>
          <a:bodyPr lIns="182880" tIns="2743200" rIns="182880" bIns="1828800" rtlCol="0" anchor="t"/>
          <a:lstStyle/>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Management of Change</a:t>
            </a:r>
          </a:p>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Technical Training Courses</a:t>
            </a:r>
          </a:p>
          <a:p>
            <a:pPr marL="182880" indent="-182880">
              <a:lnSpc>
                <a:spcPct val="90000"/>
              </a:lnSpc>
              <a:spcBef>
                <a:spcPts val="600"/>
              </a:spcBef>
              <a:buClr>
                <a:schemeClr val="tx1"/>
              </a:buClr>
              <a:buFont typeface="Arial" panose="020B0604020202020204" pitchFamily="34" charset="0"/>
              <a:buChar char="–"/>
            </a:pPr>
            <a:r>
              <a:rPr lang="en-US" sz="1400" dirty="0">
                <a:solidFill>
                  <a:schemeClr val="tx1"/>
                </a:solidFill>
              </a:rPr>
              <a:t>Digital Learner Subscription</a:t>
            </a:r>
          </a:p>
        </p:txBody>
      </p:sp>
      <p:sp>
        <p:nvSpPr>
          <p:cNvPr id="18" name="TextBox 17">
            <a:extLst>
              <a:ext uri="{FF2B5EF4-FFF2-40B4-BE49-F238E27FC236}">
                <a16:creationId xmlns:a16="http://schemas.microsoft.com/office/drawing/2014/main" id="{58F785BC-E5D8-2741-84E0-E69AABBF903A}"/>
              </a:ext>
            </a:extLst>
          </p:cNvPr>
          <p:cNvSpPr txBox="1"/>
          <p:nvPr/>
        </p:nvSpPr>
        <p:spPr>
          <a:xfrm>
            <a:off x="1065229" y="3940404"/>
            <a:ext cx="0" cy="0"/>
          </a:xfrm>
          <a:prstGeom prst="rect">
            <a:avLst/>
          </a:prstGeom>
          <a:noFill/>
        </p:spPr>
        <p:txBody>
          <a:bodyPr wrap="none" lIns="0" tIns="0" rIns="0" bIns="0" rtlCol="0">
            <a:noAutofit/>
          </a:bodyPr>
          <a:lstStyle/>
          <a:p>
            <a:pPr>
              <a:lnSpc>
                <a:spcPct val="90000"/>
              </a:lnSpc>
            </a:pPr>
            <a:endParaRPr lang="en-US" dirty="0"/>
          </a:p>
        </p:txBody>
      </p:sp>
      <p:sp>
        <p:nvSpPr>
          <p:cNvPr id="36" name="Rectangle 35">
            <a:extLst>
              <a:ext uri="{FF2B5EF4-FFF2-40B4-BE49-F238E27FC236}">
                <a16:creationId xmlns:a16="http://schemas.microsoft.com/office/drawing/2014/main" id="{CCCAADC4-5BE5-3446-A594-F1B56945B910}"/>
              </a:ext>
            </a:extLst>
          </p:cNvPr>
          <p:cNvSpPr/>
          <p:nvPr/>
        </p:nvSpPr>
        <p:spPr bwMode="ltGray">
          <a:xfrm>
            <a:off x="7735619" y="6056142"/>
            <a:ext cx="2667000" cy="45719"/>
          </a:xfrm>
          <a:prstGeom prst="rect">
            <a:avLst/>
          </a:prstGeom>
          <a:solidFill>
            <a:srgbClr val="C6C9CA"/>
          </a:solidFill>
          <a:ln w="19050">
            <a:solidFill>
              <a:srgbClr val="C6C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spTree>
    <p:extLst>
      <p:ext uri="{BB962C8B-B14F-4D97-AF65-F5344CB8AC3E}">
        <p14:creationId xmlns:p14="http://schemas.microsoft.com/office/powerpoint/2010/main" val="3918736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 y="4422668"/>
            <a:ext cx="10972800" cy="1354487"/>
          </a:xfrm>
          <a:prstGeom prst="rect">
            <a:avLst/>
          </a:prstGeom>
        </p:spPr>
      </p:pic>
      <p:sp>
        <p:nvSpPr>
          <p:cNvPr id="24" name="Title 23"/>
          <p:cNvSpPr>
            <a:spLocks noGrp="1"/>
          </p:cNvSpPr>
          <p:nvPr>
            <p:ph type="title"/>
          </p:nvPr>
        </p:nvSpPr>
        <p:spPr/>
        <p:txBody>
          <a:bodyPr/>
          <a:lstStyle/>
          <a:p>
            <a:r>
              <a:rPr lang="en-US" dirty="0"/>
              <a:t>A new experience in simple, affordable IT</a:t>
            </a:r>
          </a:p>
        </p:txBody>
      </p:sp>
      <p:sp>
        <p:nvSpPr>
          <p:cNvPr id="25" name="Text Placeholder 24"/>
          <p:cNvSpPr>
            <a:spLocks noGrp="1"/>
          </p:cNvSpPr>
          <p:nvPr>
            <p:ph type="body" sz="quarter" idx="13"/>
          </p:nvPr>
        </p:nvSpPr>
        <p:spPr/>
        <p:txBody>
          <a:bodyPr/>
          <a:lstStyle/>
          <a:p>
            <a:r>
              <a:rPr lang="en-US" sz="2000" dirty="0"/>
              <a:t>Accessing the best technology for your most sensitive data and applications</a:t>
            </a:r>
          </a:p>
        </p:txBody>
      </p:sp>
      <p:sp>
        <p:nvSpPr>
          <p:cNvPr id="3" name="Rectangle 2"/>
          <p:cNvSpPr/>
          <p:nvPr/>
        </p:nvSpPr>
        <p:spPr bwMode="ltGray">
          <a:xfrm>
            <a:off x="609600" y="1524000"/>
            <a:ext cx="10972800" cy="4253156"/>
          </a:xfrm>
          <a:prstGeom prst="rect">
            <a:avLst/>
          </a:prstGeom>
          <a:noFill/>
          <a:ln w="28575">
            <a:solidFill>
              <a:srgbClr val="425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solidFill>
                <a:prstClr val="white"/>
              </a:solidFill>
            </a:endParaRPr>
          </a:p>
        </p:txBody>
      </p:sp>
      <p:grpSp>
        <p:nvGrpSpPr>
          <p:cNvPr id="27" name="Group 26">
            <a:extLst>
              <a:ext uri="{FF2B5EF4-FFF2-40B4-BE49-F238E27FC236}">
                <a16:creationId xmlns:a16="http://schemas.microsoft.com/office/drawing/2014/main" id="{41BEA148-7702-D541-8B93-178C41A35091}"/>
              </a:ext>
            </a:extLst>
          </p:cNvPr>
          <p:cNvGrpSpPr/>
          <p:nvPr/>
        </p:nvGrpSpPr>
        <p:grpSpPr>
          <a:xfrm>
            <a:off x="904501" y="1909713"/>
            <a:ext cx="10382998" cy="2156510"/>
            <a:chOff x="918091" y="1909713"/>
            <a:chExt cx="10382998" cy="2156510"/>
          </a:xfrm>
        </p:grpSpPr>
        <p:grpSp>
          <p:nvGrpSpPr>
            <p:cNvPr id="26" name="Group 25">
              <a:extLst>
                <a:ext uri="{FF2B5EF4-FFF2-40B4-BE49-F238E27FC236}">
                  <a16:creationId xmlns:a16="http://schemas.microsoft.com/office/drawing/2014/main" id="{B4285148-6111-1247-992E-E45CC4ED78A5}"/>
                </a:ext>
              </a:extLst>
            </p:cNvPr>
            <p:cNvGrpSpPr/>
            <p:nvPr/>
          </p:nvGrpSpPr>
          <p:grpSpPr>
            <a:xfrm>
              <a:off x="918091" y="1909713"/>
              <a:ext cx="3200400" cy="2156510"/>
              <a:chOff x="918091" y="1909713"/>
              <a:chExt cx="3200400" cy="2156510"/>
            </a:xfrm>
          </p:grpSpPr>
          <p:sp>
            <p:nvSpPr>
              <p:cNvPr id="9" name="Rectangle 8"/>
              <p:cNvSpPr/>
              <p:nvPr/>
            </p:nvSpPr>
            <p:spPr>
              <a:xfrm>
                <a:off x="918091" y="2637868"/>
                <a:ext cx="3200400" cy="738664"/>
              </a:xfrm>
              <a:prstGeom prst="rect">
                <a:avLst/>
              </a:prstGeom>
              <a:ln>
                <a:noFill/>
              </a:ln>
            </p:spPr>
            <p:txBody>
              <a:bodyPr wrap="square">
                <a:spAutoFit/>
              </a:bodyPr>
              <a:lstStyle/>
              <a:p>
                <a:pPr>
                  <a:spcAft>
                    <a:spcPts val="400"/>
                  </a:spcAft>
                </a:pPr>
                <a:r>
                  <a:rPr lang="en-US" sz="1400" dirty="0">
                    <a:solidFill>
                      <a:prstClr val="black"/>
                    </a:solidFill>
                  </a:rPr>
                  <a:t>Ship existing equipment back </a:t>
                </a:r>
                <a:br>
                  <a:rPr lang="en-US" sz="1400" dirty="0">
                    <a:solidFill>
                      <a:prstClr val="black"/>
                    </a:solidFill>
                  </a:rPr>
                </a:br>
                <a:r>
                  <a:rPr lang="en-US" sz="1400" dirty="0">
                    <a:solidFill>
                      <a:prstClr val="black"/>
                    </a:solidFill>
                  </a:rPr>
                  <a:t>to HPE and get money back </a:t>
                </a:r>
                <a:br>
                  <a:rPr lang="en-US" sz="1400" dirty="0">
                    <a:solidFill>
                      <a:prstClr val="black"/>
                    </a:solidFill>
                  </a:rPr>
                </a:br>
                <a:r>
                  <a:rPr lang="en-US" sz="1400" dirty="0">
                    <a:solidFill>
                      <a:prstClr val="black"/>
                    </a:solidFill>
                  </a:rPr>
                  <a:t>for the technology.</a:t>
                </a:r>
              </a:p>
            </p:txBody>
          </p:sp>
          <p:sp>
            <p:nvSpPr>
              <p:cNvPr id="11" name="Rectangle 10"/>
              <p:cNvSpPr/>
              <p:nvPr/>
            </p:nvSpPr>
            <p:spPr>
              <a:xfrm>
                <a:off x="918091" y="1909713"/>
                <a:ext cx="3200400" cy="584775"/>
              </a:xfrm>
              <a:prstGeom prst="rect">
                <a:avLst/>
              </a:prstGeom>
              <a:ln>
                <a:noFill/>
              </a:ln>
            </p:spPr>
            <p:txBody>
              <a:bodyPr wrap="square">
                <a:spAutoFit/>
              </a:bodyPr>
              <a:lstStyle/>
              <a:p>
                <a:r>
                  <a:rPr lang="en-US" sz="1600" b="1" dirty="0">
                    <a:solidFill>
                      <a:prstClr val="black"/>
                    </a:solidFill>
                  </a:rPr>
                  <a:t>Trade in the old, make </a:t>
                </a:r>
                <a:br>
                  <a:rPr lang="en-US" sz="1600" b="1" dirty="0">
                    <a:solidFill>
                      <a:prstClr val="black"/>
                    </a:solidFill>
                  </a:rPr>
                </a:br>
                <a:r>
                  <a:rPr lang="en-US" sz="1600" b="1" dirty="0">
                    <a:solidFill>
                      <a:prstClr val="black"/>
                    </a:solidFill>
                  </a:rPr>
                  <a:t>room for the new</a:t>
                </a:r>
              </a:p>
            </p:txBody>
          </p:sp>
          <p:sp>
            <p:nvSpPr>
              <p:cNvPr id="16" name="Rectangle 15"/>
              <p:cNvSpPr/>
              <p:nvPr/>
            </p:nvSpPr>
            <p:spPr>
              <a:xfrm>
                <a:off x="918091" y="3543003"/>
                <a:ext cx="3200400" cy="523220"/>
              </a:xfrm>
              <a:prstGeom prst="rect">
                <a:avLst/>
              </a:prstGeom>
            </p:spPr>
            <p:txBody>
              <a:bodyPr wrap="square">
                <a:spAutoFit/>
              </a:bodyPr>
              <a:lstStyle/>
              <a:p>
                <a:r>
                  <a:rPr lang="en-US" sz="1400" dirty="0">
                    <a:solidFill>
                      <a:prstClr val="black"/>
                    </a:solidFill>
                    <a:ea typeface="Times New Roman" panose="02020603050405020304" pitchFamily="18" charset="0"/>
                  </a:rPr>
                  <a:t>HPE Transition Services </a:t>
                </a:r>
              </a:p>
              <a:p>
                <a:r>
                  <a:rPr lang="en-US" sz="1400" dirty="0">
                    <a:solidFill>
                      <a:prstClr val="black"/>
                    </a:solidFill>
                    <a:ea typeface="Times New Roman" panose="02020603050405020304" pitchFamily="18" charset="0"/>
                  </a:rPr>
                  <a:t>(for smaller projects)</a:t>
                </a:r>
                <a:endParaRPr lang="en-US" sz="1400" dirty="0">
                  <a:solidFill>
                    <a:prstClr val="black"/>
                  </a:solidFill>
                </a:endParaRPr>
              </a:p>
            </p:txBody>
          </p:sp>
          <p:sp>
            <p:nvSpPr>
              <p:cNvPr id="21" name="Rectangle 20">
                <a:extLst>
                  <a:ext uri="{FF2B5EF4-FFF2-40B4-BE49-F238E27FC236}">
                    <a16:creationId xmlns:a16="http://schemas.microsoft.com/office/drawing/2014/main" id="{B04C2D3D-57DA-194E-A0C6-5A9EA8A5DF73}"/>
                  </a:ext>
                </a:extLst>
              </p:cNvPr>
              <p:cNvSpPr/>
              <p:nvPr/>
            </p:nvSpPr>
            <p:spPr bwMode="ltGray">
              <a:xfrm>
                <a:off x="918091" y="2522970"/>
                <a:ext cx="3200400" cy="45719"/>
              </a:xfrm>
              <a:prstGeom prst="rect">
                <a:avLst/>
              </a:prstGeom>
              <a:solidFill>
                <a:srgbClr val="00B08A"/>
              </a:solidFill>
              <a:ln w="19050">
                <a:solidFill>
                  <a:srgbClr val="00B0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7" name="Group 6">
              <a:extLst>
                <a:ext uri="{FF2B5EF4-FFF2-40B4-BE49-F238E27FC236}">
                  <a16:creationId xmlns:a16="http://schemas.microsoft.com/office/drawing/2014/main" id="{8A70A2A0-F934-C846-A5EC-704B83C99296}"/>
                </a:ext>
              </a:extLst>
            </p:cNvPr>
            <p:cNvGrpSpPr/>
            <p:nvPr/>
          </p:nvGrpSpPr>
          <p:grpSpPr>
            <a:xfrm>
              <a:off x="4509390" y="1909713"/>
              <a:ext cx="3200400" cy="2156510"/>
              <a:chOff x="4509390" y="1909713"/>
              <a:chExt cx="3200400" cy="2156510"/>
            </a:xfrm>
          </p:grpSpPr>
          <p:sp>
            <p:nvSpPr>
              <p:cNvPr id="10" name="Rectangle 9"/>
              <p:cNvSpPr/>
              <p:nvPr/>
            </p:nvSpPr>
            <p:spPr>
              <a:xfrm>
                <a:off x="4509390" y="1909713"/>
                <a:ext cx="3200400" cy="584775"/>
              </a:xfrm>
              <a:prstGeom prst="rect">
                <a:avLst/>
              </a:prstGeom>
              <a:ln>
                <a:noFill/>
              </a:ln>
            </p:spPr>
            <p:txBody>
              <a:bodyPr wrap="square">
                <a:spAutoFit/>
              </a:bodyPr>
              <a:lstStyle/>
              <a:p>
                <a:r>
                  <a:rPr lang="en-US" sz="1600" b="1" dirty="0">
                    <a:solidFill>
                      <a:prstClr val="black"/>
                    </a:solidFill>
                  </a:rPr>
                  <a:t>Make a big</a:t>
                </a:r>
                <a:br>
                  <a:rPr lang="en-US" sz="1600" b="1" dirty="0">
                    <a:solidFill>
                      <a:prstClr val="black"/>
                    </a:solidFill>
                  </a:rPr>
                </a:br>
                <a:r>
                  <a:rPr lang="en-US" sz="1600" b="1" dirty="0">
                    <a:solidFill>
                      <a:prstClr val="black"/>
                    </a:solidFill>
                  </a:rPr>
                  <a:t>transition easier</a:t>
                </a:r>
              </a:p>
            </p:txBody>
          </p:sp>
          <p:sp>
            <p:nvSpPr>
              <p:cNvPr id="13" name="TextBox 12"/>
              <p:cNvSpPr txBox="1"/>
              <p:nvPr/>
            </p:nvSpPr>
            <p:spPr>
              <a:xfrm>
                <a:off x="4509390" y="2637868"/>
                <a:ext cx="3200400" cy="738664"/>
              </a:xfrm>
              <a:prstGeom prst="rect">
                <a:avLst/>
              </a:prstGeom>
              <a:ln>
                <a:noFill/>
              </a:ln>
            </p:spPr>
            <p:txBody>
              <a:bodyPr wrap="square">
                <a:spAutoFit/>
              </a:bodyPr>
              <a:lstStyle>
                <a:defPPr>
                  <a:defRPr lang="en-US"/>
                </a:defPPr>
                <a:lvl1pPr>
                  <a:spcAft>
                    <a:spcPts val="400"/>
                  </a:spcAft>
                  <a:defRPr sz="1400">
                    <a:solidFill>
                      <a:prstClr val="black"/>
                    </a:solidFill>
                  </a:defRPr>
                </a:lvl1pPr>
              </a:lstStyle>
              <a:p>
                <a:r>
                  <a:rPr lang="en-US" dirty="0"/>
                  <a:t>Securely retire and recover value</a:t>
                </a:r>
                <a:br>
                  <a:rPr lang="en-US" dirty="0"/>
                </a:br>
                <a:r>
                  <a:rPr lang="en-US" dirty="0"/>
                  <a:t>from your old equipment. Our expertise gives you peace of mind.</a:t>
                </a:r>
              </a:p>
            </p:txBody>
          </p:sp>
          <p:sp>
            <p:nvSpPr>
              <p:cNvPr id="14" name="Rectangle 13"/>
              <p:cNvSpPr/>
              <p:nvPr/>
            </p:nvSpPr>
            <p:spPr>
              <a:xfrm>
                <a:off x="4509390" y="3543003"/>
                <a:ext cx="3200400" cy="523220"/>
              </a:xfrm>
              <a:prstGeom prst="rect">
                <a:avLst/>
              </a:prstGeom>
              <a:ln>
                <a:noFill/>
              </a:ln>
            </p:spPr>
            <p:txBody>
              <a:bodyPr wrap="square">
                <a:spAutoFit/>
              </a:bodyPr>
              <a:lstStyle/>
              <a:p>
                <a:pPr>
                  <a:spcAft>
                    <a:spcPts val="400"/>
                  </a:spcAft>
                </a:pPr>
                <a:r>
                  <a:rPr lang="en-US" sz="1400" dirty="0">
                    <a:solidFill>
                      <a:prstClr val="black"/>
                    </a:solidFill>
                  </a:rPr>
                  <a:t>HPE Transition Services</a:t>
                </a:r>
                <a:br>
                  <a:rPr lang="en-US" sz="1400" dirty="0">
                    <a:solidFill>
                      <a:prstClr val="black"/>
                    </a:solidFill>
                  </a:rPr>
                </a:br>
                <a:r>
                  <a:rPr lang="en-US" sz="1400" dirty="0">
                    <a:solidFill>
                      <a:prstClr val="black"/>
                    </a:solidFill>
                  </a:rPr>
                  <a:t>(for larger/complex projects)</a:t>
                </a:r>
              </a:p>
            </p:txBody>
          </p:sp>
          <p:sp>
            <p:nvSpPr>
              <p:cNvPr id="22" name="Rectangle 21">
                <a:extLst>
                  <a:ext uri="{FF2B5EF4-FFF2-40B4-BE49-F238E27FC236}">
                    <a16:creationId xmlns:a16="http://schemas.microsoft.com/office/drawing/2014/main" id="{7F6CFBF9-9670-F84A-B81C-82D3068659DF}"/>
                  </a:ext>
                </a:extLst>
              </p:cNvPr>
              <p:cNvSpPr/>
              <p:nvPr/>
            </p:nvSpPr>
            <p:spPr bwMode="ltGray">
              <a:xfrm>
                <a:off x="4509390" y="2522970"/>
                <a:ext cx="3200400" cy="45719"/>
              </a:xfrm>
              <a:prstGeom prst="rect">
                <a:avLst/>
              </a:prstGeom>
              <a:solidFill>
                <a:srgbClr val="32DAC8"/>
              </a:solidFill>
              <a:ln w="19050">
                <a:solidFill>
                  <a:srgbClr val="32DA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nvGrpSpPr>
            <p:cNvPr id="6" name="Group 5">
              <a:extLst>
                <a:ext uri="{FF2B5EF4-FFF2-40B4-BE49-F238E27FC236}">
                  <a16:creationId xmlns:a16="http://schemas.microsoft.com/office/drawing/2014/main" id="{6AF71679-24FB-D547-8ABA-5BDBE6ECD4D5}"/>
                </a:ext>
              </a:extLst>
            </p:cNvPr>
            <p:cNvGrpSpPr/>
            <p:nvPr/>
          </p:nvGrpSpPr>
          <p:grpSpPr>
            <a:xfrm>
              <a:off x="8100689" y="1909713"/>
              <a:ext cx="3200400" cy="1941067"/>
              <a:chOff x="8100689" y="1909713"/>
              <a:chExt cx="3200400" cy="1941067"/>
            </a:xfrm>
          </p:grpSpPr>
          <p:sp>
            <p:nvSpPr>
              <p:cNvPr id="8" name="Rectangle 7"/>
              <p:cNvSpPr/>
              <p:nvPr/>
            </p:nvSpPr>
            <p:spPr>
              <a:xfrm>
                <a:off x="8100689" y="1909713"/>
                <a:ext cx="3200400" cy="584775"/>
              </a:xfrm>
              <a:prstGeom prst="rect">
                <a:avLst/>
              </a:prstGeom>
              <a:ln>
                <a:noFill/>
              </a:ln>
            </p:spPr>
            <p:txBody>
              <a:bodyPr wrap="square">
                <a:spAutoFit/>
              </a:bodyPr>
              <a:lstStyle/>
              <a:p>
                <a:r>
                  <a:rPr lang="en-US" sz="1600" b="1" dirty="0">
                    <a:solidFill>
                      <a:prstClr val="black"/>
                    </a:solidFill>
                  </a:rPr>
                  <a:t>Simple</a:t>
                </a:r>
                <a:br>
                  <a:rPr lang="en-US" sz="1600" b="1" dirty="0">
                    <a:solidFill>
                      <a:prstClr val="black"/>
                    </a:solidFill>
                  </a:rPr>
                </a:br>
                <a:r>
                  <a:rPr lang="en-US" sz="1600" b="1" dirty="0">
                    <a:solidFill>
                      <a:prstClr val="black"/>
                    </a:solidFill>
                  </a:rPr>
                  <a:t>to consume</a:t>
                </a:r>
              </a:p>
            </p:txBody>
          </p:sp>
          <p:sp>
            <p:nvSpPr>
              <p:cNvPr id="12" name="Rectangle 11"/>
              <p:cNvSpPr/>
              <p:nvPr/>
            </p:nvSpPr>
            <p:spPr>
              <a:xfrm>
                <a:off x="8100689" y="2637868"/>
                <a:ext cx="3200400" cy="738664"/>
              </a:xfrm>
              <a:prstGeom prst="rect">
                <a:avLst/>
              </a:prstGeom>
              <a:ln>
                <a:noFill/>
              </a:ln>
            </p:spPr>
            <p:txBody>
              <a:bodyPr wrap="square">
                <a:spAutoFit/>
              </a:bodyPr>
              <a:lstStyle/>
              <a:p>
                <a:pPr>
                  <a:spcAft>
                    <a:spcPts val="400"/>
                  </a:spcAft>
                </a:pPr>
                <a:r>
                  <a:rPr lang="en-US" sz="1400" dirty="0">
                    <a:solidFill>
                      <a:prstClr val="black"/>
                    </a:solidFill>
                  </a:rPr>
                  <a:t>Subscribe to a bundled </a:t>
                </a:r>
                <a:br>
                  <a:rPr lang="en-US" sz="1400" dirty="0">
                    <a:solidFill>
                      <a:prstClr val="black"/>
                    </a:solidFill>
                  </a:rPr>
                </a:br>
                <a:r>
                  <a:rPr lang="en-US" sz="1400" dirty="0">
                    <a:solidFill>
                      <a:prstClr val="black"/>
                    </a:solidFill>
                  </a:rPr>
                  <a:t>technology solution for a </a:t>
                </a:r>
                <a:br>
                  <a:rPr lang="en-US" sz="1400" dirty="0">
                    <a:solidFill>
                      <a:prstClr val="black"/>
                    </a:solidFill>
                  </a:rPr>
                </a:br>
                <a:r>
                  <a:rPr lang="en-US" sz="1400" dirty="0">
                    <a:solidFill>
                      <a:prstClr val="black"/>
                    </a:solidFill>
                  </a:rPr>
                  <a:t>predictable monthly payment.</a:t>
                </a:r>
              </a:p>
            </p:txBody>
          </p:sp>
          <p:sp>
            <p:nvSpPr>
              <p:cNvPr id="15" name="Rectangle 14"/>
              <p:cNvSpPr/>
              <p:nvPr/>
            </p:nvSpPr>
            <p:spPr>
              <a:xfrm>
                <a:off x="8100689" y="3543003"/>
                <a:ext cx="3200400" cy="307777"/>
              </a:xfrm>
              <a:prstGeom prst="rect">
                <a:avLst/>
              </a:prstGeom>
              <a:ln>
                <a:noFill/>
              </a:ln>
            </p:spPr>
            <p:txBody>
              <a:bodyPr wrap="square">
                <a:spAutoFit/>
              </a:bodyPr>
              <a:lstStyle/>
              <a:p>
                <a:pPr>
                  <a:spcAft>
                    <a:spcPts val="400"/>
                  </a:spcAft>
                </a:pPr>
                <a:r>
                  <a:rPr lang="en-US" sz="1400" dirty="0">
                    <a:solidFill>
                      <a:prstClr val="black"/>
                    </a:solidFill>
                  </a:rPr>
                  <a:t>HPE Subscription</a:t>
                </a:r>
              </a:p>
            </p:txBody>
          </p:sp>
          <p:sp>
            <p:nvSpPr>
              <p:cNvPr id="23" name="Rectangle 22">
                <a:extLst>
                  <a:ext uri="{FF2B5EF4-FFF2-40B4-BE49-F238E27FC236}">
                    <a16:creationId xmlns:a16="http://schemas.microsoft.com/office/drawing/2014/main" id="{BAA76B1D-F71F-4746-A8B9-96FB8F2C248C}"/>
                  </a:ext>
                </a:extLst>
              </p:cNvPr>
              <p:cNvSpPr/>
              <p:nvPr/>
            </p:nvSpPr>
            <p:spPr bwMode="ltGray">
              <a:xfrm>
                <a:off x="8100689" y="2522970"/>
                <a:ext cx="3200400" cy="45719"/>
              </a:xfrm>
              <a:prstGeom prst="rect">
                <a:avLst/>
              </a:prstGeom>
              <a:solidFill>
                <a:srgbClr val="C6C9CA"/>
              </a:solidFill>
              <a:ln w="19050">
                <a:solidFill>
                  <a:srgbClr val="C6C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a:p>
            </p:txBody>
          </p:sp>
        </p:grpSp>
      </p:grpSp>
    </p:spTree>
    <p:extLst>
      <p:ext uri="{BB962C8B-B14F-4D97-AF65-F5344CB8AC3E}">
        <p14:creationId xmlns:p14="http://schemas.microsoft.com/office/powerpoint/2010/main" val="357028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2C52-6EBC-5645-A2A6-2E3147E1A565}"/>
              </a:ext>
            </a:extLst>
          </p:cNvPr>
          <p:cNvSpPr>
            <a:spLocks noGrp="1"/>
          </p:cNvSpPr>
          <p:nvPr>
            <p:ph type="title"/>
          </p:nvPr>
        </p:nvSpPr>
        <p:spPr>
          <a:xfrm>
            <a:off x="389696" y="387449"/>
            <a:ext cx="11802304" cy="427036"/>
          </a:xfrm>
        </p:spPr>
        <p:txBody>
          <a:bodyPr/>
          <a:lstStyle/>
          <a:p>
            <a:r>
              <a:rPr lang="en-US" dirty="0"/>
              <a:t>HPE Small Business Solutions and HPE Subscription—Better together</a:t>
            </a:r>
          </a:p>
        </p:txBody>
      </p:sp>
      <p:sp>
        <p:nvSpPr>
          <p:cNvPr id="3" name="Text Placeholder 2">
            <a:extLst>
              <a:ext uri="{FF2B5EF4-FFF2-40B4-BE49-F238E27FC236}">
                <a16:creationId xmlns:a16="http://schemas.microsoft.com/office/drawing/2014/main" id="{DC15CDFC-9C78-A547-B5E5-B1E6871E6C7C}"/>
              </a:ext>
            </a:extLst>
          </p:cNvPr>
          <p:cNvSpPr>
            <a:spLocks noGrp="1"/>
          </p:cNvSpPr>
          <p:nvPr>
            <p:ph type="body" sz="quarter" idx="13"/>
          </p:nvPr>
        </p:nvSpPr>
        <p:spPr>
          <a:xfrm>
            <a:off x="409166" y="1318536"/>
            <a:ext cx="5486560" cy="381000"/>
          </a:xfrm>
        </p:spPr>
        <p:txBody>
          <a:bodyPr/>
          <a:lstStyle/>
          <a:p>
            <a:r>
              <a:rPr lang="en-US" dirty="0"/>
              <a:t>A new experience in simple and affordable IT</a:t>
            </a:r>
          </a:p>
          <a:p>
            <a:endParaRPr lang="en-US" dirty="0"/>
          </a:p>
        </p:txBody>
      </p:sp>
      <p:pic>
        <p:nvPicPr>
          <p:cNvPr id="5" name="Picture 4">
            <a:extLst>
              <a:ext uri="{FF2B5EF4-FFF2-40B4-BE49-F238E27FC236}">
                <a16:creationId xmlns:a16="http://schemas.microsoft.com/office/drawing/2014/main" id="{6976A801-7AF6-0043-B03E-37032EE168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00800" y="1524000"/>
            <a:ext cx="5791200" cy="4495800"/>
          </a:xfrm>
          <a:prstGeom prst="rect">
            <a:avLst/>
          </a:prstGeom>
        </p:spPr>
      </p:pic>
      <p:cxnSp>
        <p:nvCxnSpPr>
          <p:cNvPr id="9" name="Straight Connector 8">
            <a:extLst>
              <a:ext uri="{FF2B5EF4-FFF2-40B4-BE49-F238E27FC236}">
                <a16:creationId xmlns:a16="http://schemas.microsoft.com/office/drawing/2014/main" id="{67ADD356-D3B3-F24D-9583-FE3F9D0C4EB6}"/>
              </a:ext>
            </a:extLst>
          </p:cNvPr>
          <p:cNvCxnSpPr>
            <a:cxnSpLocks/>
          </p:cNvCxnSpPr>
          <p:nvPr/>
        </p:nvCxnSpPr>
        <p:spPr>
          <a:xfrm>
            <a:off x="605429" y="2667000"/>
            <a:ext cx="5440680" cy="0"/>
          </a:xfrm>
          <a:prstGeom prst="line">
            <a:avLst/>
          </a:prstGeom>
          <a:ln w="28575">
            <a:solidFill>
              <a:srgbClr val="425563"/>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36397FA4-7810-6441-B427-6C9632F44584}"/>
              </a:ext>
            </a:extLst>
          </p:cNvPr>
          <p:cNvGrpSpPr/>
          <p:nvPr/>
        </p:nvGrpSpPr>
        <p:grpSpPr>
          <a:xfrm>
            <a:off x="632098" y="2974780"/>
            <a:ext cx="5410360" cy="2737240"/>
            <a:chOff x="632098" y="2889194"/>
            <a:chExt cx="5410360" cy="2737240"/>
          </a:xfrm>
        </p:grpSpPr>
        <p:sp>
          <p:nvSpPr>
            <p:cNvPr id="6" name="TextBox 5">
              <a:extLst>
                <a:ext uri="{FF2B5EF4-FFF2-40B4-BE49-F238E27FC236}">
                  <a16:creationId xmlns:a16="http://schemas.microsoft.com/office/drawing/2014/main" id="{DB820865-0031-2F47-94D1-2A090D8C2FFA}"/>
                </a:ext>
              </a:extLst>
            </p:cNvPr>
            <p:cNvSpPr txBox="1"/>
            <p:nvPr/>
          </p:nvSpPr>
          <p:spPr>
            <a:xfrm>
              <a:off x="800372" y="2889194"/>
              <a:ext cx="1143000" cy="249299"/>
            </a:xfrm>
            <a:prstGeom prst="rect">
              <a:avLst/>
            </a:prstGeom>
            <a:noFill/>
          </p:spPr>
          <p:txBody>
            <a:bodyPr wrap="square" lIns="0" tIns="0" rIns="0" bIns="0" rtlCol="0">
              <a:spAutoFit/>
            </a:bodyPr>
            <a:lstStyle/>
            <a:p>
              <a:pPr algn="ctr">
                <a:lnSpc>
                  <a:spcPct val="90000"/>
                </a:lnSpc>
                <a:spcAft>
                  <a:spcPts val="1200"/>
                </a:spcAft>
              </a:pPr>
              <a:r>
                <a:rPr lang="en-US" b="1" dirty="0"/>
                <a:t>Simple</a:t>
              </a:r>
            </a:p>
          </p:txBody>
        </p:sp>
        <p:sp>
          <p:nvSpPr>
            <p:cNvPr id="10" name="Content Placeholder 3">
              <a:extLst>
                <a:ext uri="{FF2B5EF4-FFF2-40B4-BE49-F238E27FC236}">
                  <a16:creationId xmlns:a16="http://schemas.microsoft.com/office/drawing/2014/main" id="{B5BFC868-9337-7F47-B4DE-DAC59BCAC0F4}"/>
                </a:ext>
              </a:extLst>
            </p:cNvPr>
            <p:cNvSpPr txBox="1">
              <a:spLocks/>
            </p:cNvSpPr>
            <p:nvPr/>
          </p:nvSpPr>
          <p:spPr>
            <a:xfrm>
              <a:off x="632098" y="4398406"/>
              <a:ext cx="1479548" cy="652486"/>
            </a:xfrm>
            <a:prstGeom prst="rect">
              <a:avLst/>
            </a:prstGeom>
          </p:spPr>
          <p:txBody>
            <a:bodyPr lIns="0" tIns="0" rIns="0" bIns="0">
              <a:sp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spcBef>
                  <a:spcPts val="600"/>
                </a:spcBef>
                <a:buNone/>
              </a:pPr>
              <a:r>
                <a:rPr lang="en-US" sz="1200" b="1" dirty="0"/>
                <a:t>Eliminate complexity:</a:t>
              </a:r>
            </a:p>
            <a:p>
              <a:pPr>
                <a:spcBef>
                  <a:spcPts val="600"/>
                </a:spcBef>
              </a:pPr>
              <a:r>
                <a:rPr lang="en-US" sz="1200" dirty="0"/>
                <a:t>Fast credit approval</a:t>
              </a:r>
            </a:p>
            <a:p>
              <a:pPr>
                <a:spcBef>
                  <a:spcPts val="600"/>
                </a:spcBef>
              </a:pPr>
              <a:r>
                <a:rPr lang="en-US" sz="1200" dirty="0"/>
                <a:t>Simple contracts</a:t>
              </a:r>
            </a:p>
          </p:txBody>
        </p:sp>
        <p:grpSp>
          <p:nvGrpSpPr>
            <p:cNvPr id="13" name="Group 12">
              <a:extLst>
                <a:ext uri="{FF2B5EF4-FFF2-40B4-BE49-F238E27FC236}">
                  <a16:creationId xmlns:a16="http://schemas.microsoft.com/office/drawing/2014/main" id="{09BC6C28-ACCB-1340-B398-FFDC465D8E98}"/>
                </a:ext>
              </a:extLst>
            </p:cNvPr>
            <p:cNvGrpSpPr/>
            <p:nvPr/>
          </p:nvGrpSpPr>
          <p:grpSpPr>
            <a:xfrm>
              <a:off x="1004049" y="3359684"/>
              <a:ext cx="735646" cy="735646"/>
              <a:chOff x="914400" y="2931402"/>
              <a:chExt cx="735646" cy="735646"/>
            </a:xfrm>
          </p:grpSpPr>
          <p:pic>
            <p:nvPicPr>
              <p:cNvPr id="14" name="Picture 13">
                <a:extLst>
                  <a:ext uri="{FF2B5EF4-FFF2-40B4-BE49-F238E27FC236}">
                    <a16:creationId xmlns:a16="http://schemas.microsoft.com/office/drawing/2014/main" id="{133B2F51-A28F-7948-95CD-BBA7BC29E4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95027" y="3057648"/>
                <a:ext cx="417021" cy="426985"/>
              </a:xfrm>
              <a:prstGeom prst="rect">
                <a:avLst/>
              </a:prstGeom>
            </p:spPr>
          </p:pic>
          <p:sp>
            <p:nvSpPr>
              <p:cNvPr id="15" name="Oval 14">
                <a:extLst>
                  <a:ext uri="{FF2B5EF4-FFF2-40B4-BE49-F238E27FC236}">
                    <a16:creationId xmlns:a16="http://schemas.microsoft.com/office/drawing/2014/main" id="{3F3311BF-CB77-7543-962D-99A481F0FE47}"/>
                  </a:ext>
                </a:extLst>
              </p:cNvPr>
              <p:cNvSpPr/>
              <p:nvPr/>
            </p:nvSpPr>
            <p:spPr bwMode="ltGray">
              <a:xfrm>
                <a:off x="914400" y="2931402"/>
                <a:ext cx="735646" cy="735646"/>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grpSp>
        <p:sp>
          <p:nvSpPr>
            <p:cNvPr id="7" name="TextBox 6">
              <a:extLst>
                <a:ext uri="{FF2B5EF4-FFF2-40B4-BE49-F238E27FC236}">
                  <a16:creationId xmlns:a16="http://schemas.microsoft.com/office/drawing/2014/main" id="{E5CFA7F1-B638-2B4F-9D65-BC2EDCD2A5C7}"/>
                </a:ext>
              </a:extLst>
            </p:cNvPr>
            <p:cNvSpPr txBox="1"/>
            <p:nvPr/>
          </p:nvSpPr>
          <p:spPr>
            <a:xfrm>
              <a:off x="4744357" y="2889194"/>
              <a:ext cx="1143000" cy="249299"/>
            </a:xfrm>
            <a:prstGeom prst="rect">
              <a:avLst/>
            </a:prstGeom>
            <a:noFill/>
          </p:spPr>
          <p:txBody>
            <a:bodyPr wrap="square" lIns="0" tIns="0" rIns="0" bIns="0" rtlCol="0">
              <a:spAutoFit/>
            </a:bodyPr>
            <a:lstStyle/>
            <a:p>
              <a:pPr algn="ctr">
                <a:lnSpc>
                  <a:spcPct val="90000"/>
                </a:lnSpc>
                <a:spcAft>
                  <a:spcPts val="1200"/>
                </a:spcAft>
              </a:pPr>
              <a:r>
                <a:rPr lang="en-US" b="1" dirty="0"/>
                <a:t>Affordable</a:t>
              </a:r>
            </a:p>
          </p:txBody>
        </p:sp>
        <p:sp>
          <p:nvSpPr>
            <p:cNvPr id="11" name="Content Placeholder 3">
              <a:extLst>
                <a:ext uri="{FF2B5EF4-FFF2-40B4-BE49-F238E27FC236}">
                  <a16:creationId xmlns:a16="http://schemas.microsoft.com/office/drawing/2014/main" id="{6ED08A95-5832-114D-A8D8-6BA0287DEF6A}"/>
                </a:ext>
              </a:extLst>
            </p:cNvPr>
            <p:cNvSpPr txBox="1">
              <a:spLocks/>
            </p:cNvSpPr>
            <p:nvPr/>
          </p:nvSpPr>
          <p:spPr>
            <a:xfrm>
              <a:off x="4589257" y="4398406"/>
              <a:ext cx="1453201" cy="1228028"/>
            </a:xfrm>
            <a:prstGeom prst="rect">
              <a:avLst/>
            </a:prstGeom>
          </p:spPr>
          <p:txBody>
            <a:bodyPr lIns="0" tIns="0" rIns="0" bIns="0">
              <a:sp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spcBef>
                  <a:spcPts val="600"/>
                </a:spcBef>
                <a:buNone/>
              </a:pPr>
              <a:r>
                <a:rPr lang="en-US" sz="1200" b="1" dirty="0"/>
                <a:t>Budget friendly:</a:t>
              </a:r>
            </a:p>
            <a:p>
              <a:pPr>
                <a:spcBef>
                  <a:spcPts val="600"/>
                </a:spcBef>
              </a:pPr>
              <a:r>
                <a:rPr lang="en-US" sz="1200" dirty="0"/>
                <a:t>Flexible monthly payment</a:t>
              </a:r>
            </a:p>
            <a:p>
              <a:pPr>
                <a:spcBef>
                  <a:spcPts val="600"/>
                </a:spcBef>
              </a:pPr>
              <a:r>
                <a:rPr lang="en-US" sz="1200" dirty="0"/>
                <a:t>Cost savings through trade-in</a:t>
              </a:r>
            </a:p>
            <a:p>
              <a:pPr marL="0" indent="0" algn="ctr">
                <a:spcBef>
                  <a:spcPts val="600"/>
                </a:spcBef>
                <a:spcAft>
                  <a:spcPts val="1200"/>
                </a:spcAft>
                <a:buNone/>
              </a:pPr>
              <a:endParaRPr lang="en-US" sz="1200" b="1" dirty="0"/>
            </a:p>
          </p:txBody>
        </p:sp>
        <p:grpSp>
          <p:nvGrpSpPr>
            <p:cNvPr id="16" name="Group 15">
              <a:extLst>
                <a:ext uri="{FF2B5EF4-FFF2-40B4-BE49-F238E27FC236}">
                  <a16:creationId xmlns:a16="http://schemas.microsoft.com/office/drawing/2014/main" id="{A3A1B7E6-6269-204D-8107-80F4FBD3A5A0}"/>
                </a:ext>
              </a:extLst>
            </p:cNvPr>
            <p:cNvGrpSpPr/>
            <p:nvPr/>
          </p:nvGrpSpPr>
          <p:grpSpPr>
            <a:xfrm>
              <a:off x="4948034" y="3359684"/>
              <a:ext cx="735646" cy="735646"/>
              <a:chOff x="2447262" y="2903317"/>
              <a:chExt cx="735646" cy="735646"/>
            </a:xfrm>
          </p:grpSpPr>
          <p:pic>
            <p:nvPicPr>
              <p:cNvPr id="17" name="Picture 16">
                <a:extLst>
                  <a:ext uri="{FF2B5EF4-FFF2-40B4-BE49-F238E27FC236}">
                    <a16:creationId xmlns:a16="http://schemas.microsoft.com/office/drawing/2014/main" id="{74EB255A-4BDA-034A-9E63-11C5AC3163E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704169" y="3049026"/>
                <a:ext cx="478303" cy="462079"/>
              </a:xfrm>
              <a:prstGeom prst="rect">
                <a:avLst/>
              </a:prstGeom>
            </p:spPr>
          </p:pic>
          <p:sp>
            <p:nvSpPr>
              <p:cNvPr id="18" name="Oval 17">
                <a:extLst>
                  <a:ext uri="{FF2B5EF4-FFF2-40B4-BE49-F238E27FC236}">
                    <a16:creationId xmlns:a16="http://schemas.microsoft.com/office/drawing/2014/main" id="{FCFEB904-AB01-9147-B92C-42BC00D5813D}"/>
                  </a:ext>
                </a:extLst>
              </p:cNvPr>
              <p:cNvSpPr/>
              <p:nvPr/>
            </p:nvSpPr>
            <p:spPr bwMode="ltGray">
              <a:xfrm>
                <a:off x="2447262" y="2903317"/>
                <a:ext cx="735646" cy="735646"/>
              </a:xfrm>
              <a:prstGeom prst="ellipse">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grpSp>
        <p:sp>
          <p:nvSpPr>
            <p:cNvPr id="8" name="TextBox 7">
              <a:extLst>
                <a:ext uri="{FF2B5EF4-FFF2-40B4-BE49-F238E27FC236}">
                  <a16:creationId xmlns:a16="http://schemas.microsoft.com/office/drawing/2014/main" id="{879933CB-2B7F-634B-9389-BEA94D2AE53A}"/>
                </a:ext>
              </a:extLst>
            </p:cNvPr>
            <p:cNvSpPr txBox="1"/>
            <p:nvPr/>
          </p:nvSpPr>
          <p:spPr>
            <a:xfrm>
              <a:off x="2778952" y="2889194"/>
              <a:ext cx="1143000" cy="249299"/>
            </a:xfrm>
            <a:prstGeom prst="rect">
              <a:avLst/>
            </a:prstGeom>
            <a:noFill/>
          </p:spPr>
          <p:txBody>
            <a:bodyPr wrap="square" lIns="0" tIns="0" rIns="0" bIns="0" rtlCol="0">
              <a:spAutoFit/>
            </a:bodyPr>
            <a:lstStyle/>
            <a:p>
              <a:pPr algn="ctr">
                <a:lnSpc>
                  <a:spcPct val="90000"/>
                </a:lnSpc>
                <a:spcAft>
                  <a:spcPts val="1200"/>
                </a:spcAft>
              </a:pPr>
              <a:r>
                <a:rPr lang="en-US" b="1" dirty="0"/>
                <a:t>Secure</a:t>
              </a:r>
            </a:p>
          </p:txBody>
        </p:sp>
        <p:sp>
          <p:nvSpPr>
            <p:cNvPr id="12" name="Content Placeholder 3">
              <a:extLst>
                <a:ext uri="{FF2B5EF4-FFF2-40B4-BE49-F238E27FC236}">
                  <a16:creationId xmlns:a16="http://schemas.microsoft.com/office/drawing/2014/main" id="{D169A283-D64E-184C-9002-0975D3F3C66D}"/>
                </a:ext>
              </a:extLst>
            </p:cNvPr>
            <p:cNvSpPr txBox="1">
              <a:spLocks/>
            </p:cNvSpPr>
            <p:nvPr/>
          </p:nvSpPr>
          <p:spPr>
            <a:xfrm>
              <a:off x="2600586" y="4398406"/>
              <a:ext cx="1499732" cy="984885"/>
            </a:xfrm>
            <a:prstGeom prst="rect">
              <a:avLst/>
            </a:prstGeom>
          </p:spPr>
          <p:txBody>
            <a:bodyPr lIns="0" tIns="0" rIns="0" bIns="0">
              <a:sp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spcBef>
                  <a:spcPts val="600"/>
                </a:spcBef>
                <a:buNone/>
              </a:pPr>
              <a:r>
                <a:rPr lang="en-US" sz="1200" b="1" dirty="0"/>
                <a:t>Provide peace </a:t>
              </a:r>
              <a:br>
                <a:rPr lang="en-US" sz="1200" b="1" dirty="0"/>
              </a:br>
              <a:r>
                <a:rPr lang="en-US" sz="1200" b="1" dirty="0"/>
                <a:t>of mind:</a:t>
              </a:r>
            </a:p>
            <a:p>
              <a:pPr>
                <a:spcBef>
                  <a:spcPts val="600"/>
                </a:spcBef>
              </a:pPr>
              <a:r>
                <a:rPr lang="en-US" sz="1200" dirty="0"/>
                <a:t>Eliminates CAPEX burden</a:t>
              </a:r>
            </a:p>
            <a:p>
              <a:pPr>
                <a:spcBef>
                  <a:spcPts val="600"/>
                </a:spcBef>
              </a:pPr>
              <a:r>
                <a:rPr lang="en-US" sz="1200" dirty="0"/>
                <a:t>Better cash flow</a:t>
              </a:r>
            </a:p>
          </p:txBody>
        </p:sp>
        <p:grpSp>
          <p:nvGrpSpPr>
            <p:cNvPr id="19" name="Group 18">
              <a:extLst>
                <a:ext uri="{FF2B5EF4-FFF2-40B4-BE49-F238E27FC236}">
                  <a16:creationId xmlns:a16="http://schemas.microsoft.com/office/drawing/2014/main" id="{DFA216DA-9C96-604C-A6D3-505D88C66D6D}"/>
                </a:ext>
              </a:extLst>
            </p:cNvPr>
            <p:cNvGrpSpPr/>
            <p:nvPr/>
          </p:nvGrpSpPr>
          <p:grpSpPr>
            <a:xfrm>
              <a:off x="2982629" y="3359684"/>
              <a:ext cx="735646" cy="735646"/>
              <a:chOff x="3988755" y="2953602"/>
              <a:chExt cx="735646" cy="735646"/>
            </a:xfrm>
          </p:grpSpPr>
          <p:pic>
            <p:nvPicPr>
              <p:cNvPr id="20" name="Picture 19">
                <a:extLst>
                  <a:ext uri="{FF2B5EF4-FFF2-40B4-BE49-F238E27FC236}">
                    <a16:creationId xmlns:a16="http://schemas.microsoft.com/office/drawing/2014/main" id="{C981E58A-299E-644E-A0E8-70D6031F754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76015" y="3039905"/>
                <a:ext cx="361126" cy="491328"/>
              </a:xfrm>
              <a:prstGeom prst="rect">
                <a:avLst/>
              </a:prstGeom>
            </p:spPr>
          </p:pic>
          <p:sp>
            <p:nvSpPr>
              <p:cNvPr id="21" name="Oval 20">
                <a:extLst>
                  <a:ext uri="{FF2B5EF4-FFF2-40B4-BE49-F238E27FC236}">
                    <a16:creationId xmlns:a16="http://schemas.microsoft.com/office/drawing/2014/main" id="{4775CD62-99C9-1B43-824E-75C9D606B5F7}"/>
                  </a:ext>
                </a:extLst>
              </p:cNvPr>
              <p:cNvSpPr/>
              <p:nvPr/>
            </p:nvSpPr>
            <p:spPr bwMode="ltGray">
              <a:xfrm>
                <a:off x="3988755" y="2953602"/>
                <a:ext cx="735646" cy="73564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grpSp>
      </p:grpSp>
      <p:sp>
        <p:nvSpPr>
          <p:cNvPr id="29" name="TextBox 28">
            <a:extLst>
              <a:ext uri="{FF2B5EF4-FFF2-40B4-BE49-F238E27FC236}">
                <a16:creationId xmlns:a16="http://schemas.microsoft.com/office/drawing/2014/main" id="{1F4E975E-88E1-6C41-B8A5-A0507AFF00CF}"/>
              </a:ext>
            </a:extLst>
          </p:cNvPr>
          <p:cNvSpPr txBox="1"/>
          <p:nvPr/>
        </p:nvSpPr>
        <p:spPr>
          <a:xfrm>
            <a:off x="605429" y="2365087"/>
            <a:ext cx="5423419" cy="193899"/>
          </a:xfrm>
          <a:prstGeom prst="rect">
            <a:avLst/>
          </a:prstGeom>
          <a:noFill/>
        </p:spPr>
        <p:txBody>
          <a:bodyPr wrap="square" lIns="0" tIns="0" rIns="0" bIns="0" rtlCol="0">
            <a:spAutoFit/>
          </a:bodyPr>
          <a:lstStyle/>
          <a:p>
            <a:pPr algn="ctr">
              <a:lnSpc>
                <a:spcPct val="90000"/>
              </a:lnSpc>
              <a:spcAft>
                <a:spcPts val="1200"/>
              </a:spcAft>
            </a:pPr>
            <a:r>
              <a:rPr lang="en-US" sz="1400" b="1" dirty="0"/>
              <a:t>HPE Subscription and Transition Services</a:t>
            </a:r>
            <a:endParaRPr lang="en-US" b="1" dirty="0"/>
          </a:p>
        </p:txBody>
      </p:sp>
      <p:cxnSp>
        <p:nvCxnSpPr>
          <p:cNvPr id="22" name="Straight Connector 21">
            <a:extLst>
              <a:ext uri="{FF2B5EF4-FFF2-40B4-BE49-F238E27FC236}">
                <a16:creationId xmlns:a16="http://schemas.microsoft.com/office/drawing/2014/main" id="{59C4C8E1-A185-6747-9A50-D0F55176DB9D}"/>
              </a:ext>
            </a:extLst>
          </p:cNvPr>
          <p:cNvCxnSpPr>
            <a:cxnSpLocks/>
          </p:cNvCxnSpPr>
          <p:nvPr/>
        </p:nvCxnSpPr>
        <p:spPr>
          <a:xfrm>
            <a:off x="605429" y="6019800"/>
            <a:ext cx="5440680" cy="0"/>
          </a:xfrm>
          <a:prstGeom prst="line">
            <a:avLst/>
          </a:prstGeom>
          <a:ln w="28575">
            <a:solidFill>
              <a:srgbClr val="4255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00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107368" y="4024292"/>
            <a:ext cx="3272589" cy="2358190"/>
          </a:xfrm>
          <a:prstGeom prst="rect">
            <a:avLst/>
          </a:prstGeom>
          <a:noFill/>
          <a:ln w="57150">
            <a:solidFill>
              <a:srgbClr val="00B08A"/>
            </a:solidFill>
          </a:ln>
        </p:spPr>
        <p:txBody>
          <a:bodyPr wrap="square" lIns="0" tIns="0" rIns="0" bIns="0" rtlCol="0">
            <a:noAutofit/>
          </a:bodyPr>
          <a:lstStyle/>
          <a:p>
            <a:pPr>
              <a:lnSpc>
                <a:spcPct val="90000"/>
              </a:lnSpc>
            </a:pPr>
            <a:endParaRPr lang="en-US" dirty="0"/>
          </a:p>
        </p:txBody>
      </p:sp>
      <p:sp>
        <p:nvSpPr>
          <p:cNvPr id="2" name="Title 1">
            <a:extLst>
              <a:ext uri="{FF2B5EF4-FFF2-40B4-BE49-F238E27FC236}">
                <a16:creationId xmlns:a16="http://schemas.microsoft.com/office/drawing/2014/main" id="{019CF017-7C1D-458D-B4CD-2B171F4647A1}"/>
              </a:ext>
            </a:extLst>
          </p:cNvPr>
          <p:cNvSpPr>
            <a:spLocks noGrp="1"/>
          </p:cNvSpPr>
          <p:nvPr>
            <p:ph type="title"/>
          </p:nvPr>
        </p:nvSpPr>
        <p:spPr/>
        <p:txBody>
          <a:bodyPr/>
          <a:lstStyle/>
          <a:p>
            <a:r>
              <a:rPr lang="en-GB" dirty="0"/>
              <a:t>Why Buy a MICROSOFT Reseller Option Kit?</a:t>
            </a:r>
            <a:br>
              <a:rPr lang="en-US" dirty="0"/>
            </a:br>
            <a:endParaRPr lang="en-GB" dirty="0"/>
          </a:p>
        </p:txBody>
      </p:sp>
      <p:sp>
        <p:nvSpPr>
          <p:cNvPr id="5" name="Slide Number Placeholder 4"/>
          <p:cNvSpPr>
            <a:spLocks noGrp="1"/>
          </p:cNvSpPr>
          <p:nvPr>
            <p:ph type="sldNum" sz="quarter" idx="11"/>
          </p:nvPr>
        </p:nvSpPr>
        <p:spPr bwMode="gray">
          <a:prstGeom prst="rect">
            <a:avLst/>
          </a:prstGeom>
        </p:spPr>
        <p:txBody>
          <a:bodyPr vert="horz" wrap="none" lIns="0" tIns="0" rIns="0" bIns="0" rtlCol="0" anchor="b" anchorCtr="0"/>
          <a:lstStyle>
            <a:defPPr>
              <a:defRPr lang="en-US"/>
            </a:defPPr>
            <a:lvl1pPr marL="0" algn="r" defTabSz="914400" rtl="0" eaLnBrk="1" latinLnBrk="0" hangingPunct="1">
              <a:defRPr sz="1200" kern="1200">
                <a:solidFill>
                  <a:schemeClr val="accent4"/>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16F8AB-BCEA-4347-8BA6-BE776009BC89}" type="slidenum">
              <a:rPr lang="en-GB" smtClean="0">
                <a:solidFill>
                  <a:srgbClr val="5F7A76"/>
                </a:solidFill>
              </a:rPr>
              <a:pPr/>
              <a:t>34</a:t>
            </a:fld>
            <a:endParaRPr lang="en-US"/>
          </a:p>
        </p:txBody>
      </p:sp>
      <p:sp>
        <p:nvSpPr>
          <p:cNvPr id="7" name="TextBox 6"/>
          <p:cNvSpPr txBox="1"/>
          <p:nvPr/>
        </p:nvSpPr>
        <p:spPr>
          <a:xfrm>
            <a:off x="1559496" y="1340768"/>
            <a:ext cx="3272589" cy="2358190"/>
          </a:xfrm>
          <a:prstGeom prst="rect">
            <a:avLst/>
          </a:prstGeom>
          <a:noFill/>
          <a:ln w="57150">
            <a:solidFill>
              <a:srgbClr val="00B08A"/>
            </a:solidFill>
          </a:ln>
        </p:spPr>
        <p:txBody>
          <a:bodyPr wrap="square" lIns="0" tIns="0" rIns="0" bIns="0" rtlCol="0">
            <a:noAutofit/>
          </a:bodyPr>
          <a:lstStyle/>
          <a:p>
            <a:pPr>
              <a:lnSpc>
                <a:spcPct val="90000"/>
              </a:lnSpc>
            </a:pPr>
            <a:endParaRPr lang="en-US" dirty="0"/>
          </a:p>
        </p:txBody>
      </p:sp>
      <p:sp>
        <p:nvSpPr>
          <p:cNvPr id="10" name="TextBox 9"/>
          <p:cNvSpPr txBox="1"/>
          <p:nvPr/>
        </p:nvSpPr>
        <p:spPr>
          <a:xfrm>
            <a:off x="5107858" y="1340768"/>
            <a:ext cx="3272589" cy="2358190"/>
          </a:xfrm>
          <a:prstGeom prst="rect">
            <a:avLst/>
          </a:prstGeom>
          <a:noFill/>
          <a:ln w="57150">
            <a:solidFill>
              <a:srgbClr val="32DAC8"/>
            </a:solidFill>
          </a:ln>
        </p:spPr>
        <p:txBody>
          <a:bodyPr wrap="square" lIns="0" tIns="0" rIns="0" bIns="0" rtlCol="0">
            <a:noAutofit/>
          </a:bodyPr>
          <a:lstStyle/>
          <a:p>
            <a:pPr>
              <a:lnSpc>
                <a:spcPct val="90000"/>
              </a:lnSpc>
            </a:pPr>
            <a:endParaRPr lang="en-GB" b="1" dirty="0"/>
          </a:p>
          <a:p>
            <a:pPr>
              <a:lnSpc>
                <a:spcPct val="90000"/>
              </a:lnSpc>
            </a:pPr>
            <a:endParaRPr lang="en-US" b="1" dirty="0"/>
          </a:p>
          <a:p>
            <a:pPr marL="285750" indent="-285750">
              <a:lnSpc>
                <a:spcPct val="90000"/>
              </a:lnSpc>
              <a:buFontTx/>
              <a:buChar char="-"/>
            </a:pPr>
            <a:endParaRPr lang="en-US" dirty="0"/>
          </a:p>
        </p:txBody>
      </p:sp>
      <p:sp>
        <p:nvSpPr>
          <p:cNvPr id="11" name="TextBox 10"/>
          <p:cNvSpPr txBox="1"/>
          <p:nvPr/>
        </p:nvSpPr>
        <p:spPr>
          <a:xfrm>
            <a:off x="8656220" y="1340768"/>
            <a:ext cx="3272589" cy="2358190"/>
          </a:xfrm>
          <a:prstGeom prst="rect">
            <a:avLst/>
          </a:prstGeom>
          <a:noFill/>
          <a:ln w="57150">
            <a:solidFill>
              <a:srgbClr val="C6C9CA"/>
            </a:solidFill>
          </a:ln>
        </p:spPr>
        <p:txBody>
          <a:bodyPr wrap="square" lIns="0" tIns="0" rIns="0" bIns="0" rtlCol="0">
            <a:noAutofit/>
          </a:bodyPr>
          <a:lstStyle/>
          <a:p>
            <a:pPr>
              <a:lnSpc>
                <a:spcPct val="90000"/>
              </a:lnSpc>
            </a:pPr>
            <a:endParaRPr lang="en-US" dirty="0"/>
          </a:p>
        </p:txBody>
      </p:sp>
      <p:sp>
        <p:nvSpPr>
          <p:cNvPr id="12" name="TextBox 11"/>
          <p:cNvSpPr txBox="1"/>
          <p:nvPr/>
        </p:nvSpPr>
        <p:spPr>
          <a:xfrm>
            <a:off x="8660747" y="4003758"/>
            <a:ext cx="3272589" cy="2358190"/>
          </a:xfrm>
          <a:prstGeom prst="rect">
            <a:avLst/>
          </a:prstGeom>
          <a:noFill/>
          <a:ln w="57150">
            <a:solidFill>
              <a:srgbClr val="32DAC8"/>
            </a:solidFill>
          </a:ln>
        </p:spPr>
        <p:txBody>
          <a:bodyPr wrap="square" lIns="0" tIns="0" rIns="0" bIns="0" rtlCol="0">
            <a:noAutofit/>
          </a:bodyPr>
          <a:lstStyle/>
          <a:p>
            <a:pPr>
              <a:lnSpc>
                <a:spcPct val="90000"/>
              </a:lnSpc>
            </a:pPr>
            <a:endParaRPr lang="en-US" dirty="0"/>
          </a:p>
        </p:txBody>
      </p:sp>
      <p:sp>
        <p:nvSpPr>
          <p:cNvPr id="13" name="TextBox 12"/>
          <p:cNvSpPr txBox="1"/>
          <p:nvPr/>
        </p:nvSpPr>
        <p:spPr>
          <a:xfrm>
            <a:off x="1559493" y="4003758"/>
            <a:ext cx="3272589" cy="2358190"/>
          </a:xfrm>
          <a:prstGeom prst="rect">
            <a:avLst/>
          </a:prstGeom>
          <a:noFill/>
          <a:ln w="57150">
            <a:solidFill>
              <a:srgbClr val="808285"/>
            </a:solidFill>
          </a:ln>
        </p:spPr>
        <p:txBody>
          <a:bodyPr wrap="square" lIns="0" tIns="0" rIns="0" bIns="0" rtlCol="0">
            <a:noAutofit/>
          </a:bodyPr>
          <a:lstStyle/>
          <a:p>
            <a:pPr>
              <a:lnSpc>
                <a:spcPct val="90000"/>
              </a:lnSpc>
            </a:pPr>
            <a:endParaRPr lang="en-US" dirty="0"/>
          </a:p>
        </p:txBody>
      </p:sp>
      <p:sp>
        <p:nvSpPr>
          <p:cNvPr id="15" name="Rectangle 14"/>
          <p:cNvSpPr/>
          <p:nvPr/>
        </p:nvSpPr>
        <p:spPr>
          <a:xfrm>
            <a:off x="2772107" y="1440580"/>
            <a:ext cx="787460" cy="369332"/>
          </a:xfrm>
          <a:prstGeom prst="rect">
            <a:avLst/>
          </a:prstGeom>
        </p:spPr>
        <p:txBody>
          <a:bodyPr wrap="none">
            <a:spAutoFit/>
          </a:bodyPr>
          <a:lstStyle/>
          <a:p>
            <a:pPr algn="ctr"/>
            <a:r>
              <a:rPr lang="en-US" b="1" dirty="0"/>
              <a:t>Value</a:t>
            </a:r>
          </a:p>
        </p:txBody>
      </p:sp>
      <p:sp>
        <p:nvSpPr>
          <p:cNvPr id="40" name="Rectangle 39"/>
          <p:cNvSpPr/>
          <p:nvPr/>
        </p:nvSpPr>
        <p:spPr>
          <a:xfrm>
            <a:off x="9180672" y="1437023"/>
            <a:ext cx="2223686" cy="369332"/>
          </a:xfrm>
          <a:prstGeom prst="rect">
            <a:avLst/>
          </a:prstGeom>
        </p:spPr>
        <p:txBody>
          <a:bodyPr wrap="none">
            <a:spAutoFit/>
          </a:bodyPr>
          <a:lstStyle/>
          <a:p>
            <a:pPr algn="ctr"/>
            <a:r>
              <a:rPr lang="en-US" b="1" dirty="0"/>
              <a:t>Downgrade Rights</a:t>
            </a:r>
          </a:p>
        </p:txBody>
      </p:sp>
      <p:sp>
        <p:nvSpPr>
          <p:cNvPr id="41" name="Rectangle 40"/>
          <p:cNvSpPr/>
          <p:nvPr/>
        </p:nvSpPr>
        <p:spPr>
          <a:xfrm>
            <a:off x="1650035" y="1870522"/>
            <a:ext cx="1909532" cy="1754326"/>
          </a:xfrm>
          <a:prstGeom prst="rect">
            <a:avLst/>
          </a:prstGeom>
        </p:spPr>
        <p:txBody>
          <a:bodyPr wrap="square">
            <a:spAutoFit/>
          </a:bodyPr>
          <a:lstStyle/>
          <a:p>
            <a:r>
              <a:rPr lang="en-US" dirty="0"/>
              <a:t>Simplest, most cost-effective license for many small and midsize businesses</a:t>
            </a:r>
          </a:p>
        </p:txBody>
      </p:sp>
      <p:sp>
        <p:nvSpPr>
          <p:cNvPr id="42" name="TextBox 41"/>
          <p:cNvSpPr txBox="1"/>
          <p:nvPr/>
        </p:nvSpPr>
        <p:spPr>
          <a:xfrm>
            <a:off x="9897607" y="1939392"/>
            <a:ext cx="2031202" cy="973198"/>
          </a:xfrm>
          <a:prstGeom prst="rect">
            <a:avLst/>
          </a:prstGeom>
          <a:noFill/>
        </p:spPr>
        <p:txBody>
          <a:bodyPr wrap="square" lIns="0" tIns="0" rIns="0" bIns="0" rtlCol="0">
            <a:noAutofit/>
          </a:bodyPr>
          <a:lstStyle/>
          <a:p>
            <a:r>
              <a:rPr lang="en-US" dirty="0"/>
              <a:t>Includes downgrade rights from Windows Server 2019 to Windows Server 2016</a:t>
            </a:r>
          </a:p>
          <a:p>
            <a:pPr marL="285750"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endParaRPr lang="en-US" dirty="0"/>
          </a:p>
        </p:txBody>
      </p:sp>
      <p:sp>
        <p:nvSpPr>
          <p:cNvPr id="44" name="TextBox 43"/>
          <p:cNvSpPr txBox="1"/>
          <p:nvPr/>
        </p:nvSpPr>
        <p:spPr>
          <a:xfrm>
            <a:off x="5352477" y="1911052"/>
            <a:ext cx="2928661" cy="1579359"/>
          </a:xfrm>
          <a:prstGeom prst="rect">
            <a:avLst/>
          </a:prstGeom>
          <a:noFill/>
        </p:spPr>
        <p:txBody>
          <a:bodyPr wrap="square" lIns="0" tIns="0" rIns="0" bIns="0" rtlCol="0">
            <a:noAutofit/>
          </a:bodyPr>
          <a:lstStyle/>
          <a:p>
            <a:r>
              <a:rPr lang="en-US" dirty="0"/>
              <a:t>Comes with no-charge 90-day warranty including installation support</a:t>
            </a:r>
          </a:p>
          <a:p>
            <a:pPr>
              <a:lnSpc>
                <a:spcPct val="90000"/>
              </a:lnSpc>
            </a:pPr>
            <a:endParaRPr lang="en-US" dirty="0"/>
          </a:p>
        </p:txBody>
      </p:sp>
      <p:sp>
        <p:nvSpPr>
          <p:cNvPr id="45" name="Rectangle 44"/>
          <p:cNvSpPr/>
          <p:nvPr/>
        </p:nvSpPr>
        <p:spPr>
          <a:xfrm>
            <a:off x="5484350" y="1420979"/>
            <a:ext cx="2626039" cy="341632"/>
          </a:xfrm>
          <a:prstGeom prst="rect">
            <a:avLst/>
          </a:prstGeom>
        </p:spPr>
        <p:txBody>
          <a:bodyPr wrap="none">
            <a:spAutoFit/>
          </a:bodyPr>
          <a:lstStyle/>
          <a:p>
            <a:pPr algn="ctr">
              <a:lnSpc>
                <a:spcPct val="90000"/>
              </a:lnSpc>
            </a:pPr>
            <a:r>
              <a:rPr lang="en-US" b="1" dirty="0"/>
              <a:t>Simplified installation </a:t>
            </a:r>
          </a:p>
        </p:txBody>
      </p:sp>
      <p:sp>
        <p:nvSpPr>
          <p:cNvPr id="46" name="Rectangle 45"/>
          <p:cNvSpPr/>
          <p:nvPr/>
        </p:nvSpPr>
        <p:spPr>
          <a:xfrm>
            <a:off x="1650035" y="4024291"/>
            <a:ext cx="3074366" cy="369332"/>
          </a:xfrm>
          <a:prstGeom prst="rect">
            <a:avLst/>
          </a:prstGeom>
        </p:spPr>
        <p:txBody>
          <a:bodyPr wrap="square">
            <a:spAutoFit/>
          </a:bodyPr>
          <a:lstStyle/>
          <a:p>
            <a:r>
              <a:rPr lang="en-US" b="1" dirty="0"/>
              <a:t>Warranty Cover From HPE</a:t>
            </a:r>
          </a:p>
        </p:txBody>
      </p:sp>
      <p:sp>
        <p:nvSpPr>
          <p:cNvPr id="47" name="TextBox 46"/>
          <p:cNvSpPr txBox="1"/>
          <p:nvPr/>
        </p:nvSpPr>
        <p:spPr>
          <a:xfrm>
            <a:off x="2854291" y="4638597"/>
            <a:ext cx="1771407" cy="1821021"/>
          </a:xfrm>
          <a:prstGeom prst="rect">
            <a:avLst/>
          </a:prstGeom>
          <a:noFill/>
        </p:spPr>
        <p:txBody>
          <a:bodyPr wrap="square" lIns="0" tIns="0" rIns="0" bIns="0" rtlCol="0">
            <a:noAutofit/>
          </a:bodyPr>
          <a:lstStyle/>
          <a:p>
            <a:r>
              <a:rPr lang="en-GB" dirty="0"/>
              <a:t>HPE will offer the support required under the hardware warranty</a:t>
            </a:r>
          </a:p>
        </p:txBody>
      </p:sp>
      <p:sp>
        <p:nvSpPr>
          <p:cNvPr id="48" name="Rectangle 47"/>
          <p:cNvSpPr/>
          <p:nvPr/>
        </p:nvSpPr>
        <p:spPr>
          <a:xfrm>
            <a:off x="5150351" y="4060695"/>
            <a:ext cx="3037775" cy="369332"/>
          </a:xfrm>
          <a:prstGeom prst="rect">
            <a:avLst/>
          </a:prstGeom>
        </p:spPr>
        <p:txBody>
          <a:bodyPr wrap="square">
            <a:spAutoFit/>
          </a:bodyPr>
          <a:lstStyle/>
          <a:p>
            <a:r>
              <a:rPr lang="en-US" b="1" dirty="0"/>
              <a:t>One Stop Shop</a:t>
            </a:r>
          </a:p>
        </p:txBody>
      </p:sp>
      <p:sp>
        <p:nvSpPr>
          <p:cNvPr id="50" name="Rectangle 49"/>
          <p:cNvSpPr/>
          <p:nvPr/>
        </p:nvSpPr>
        <p:spPr>
          <a:xfrm>
            <a:off x="8752374" y="4092205"/>
            <a:ext cx="3221908" cy="341632"/>
          </a:xfrm>
          <a:prstGeom prst="rect">
            <a:avLst/>
          </a:prstGeom>
        </p:spPr>
        <p:txBody>
          <a:bodyPr wrap="none">
            <a:spAutoFit/>
          </a:bodyPr>
          <a:lstStyle/>
          <a:p>
            <a:pPr>
              <a:lnSpc>
                <a:spcPct val="90000"/>
              </a:lnSpc>
            </a:pPr>
            <a:r>
              <a:rPr lang="en-GB" b="1" dirty="0"/>
              <a:t>Windows Server Cash Back</a:t>
            </a:r>
            <a:endParaRPr lang="en-US" b="1" dirty="0"/>
          </a:p>
        </p:txBody>
      </p:sp>
      <p:sp>
        <p:nvSpPr>
          <p:cNvPr id="51" name="TextBox 50"/>
          <p:cNvSpPr txBox="1"/>
          <p:nvPr/>
        </p:nvSpPr>
        <p:spPr>
          <a:xfrm>
            <a:off x="8752374" y="4470702"/>
            <a:ext cx="3005890" cy="1733801"/>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endParaRPr lang="en-US" dirty="0"/>
          </a:p>
        </p:txBody>
      </p:sp>
      <p:sp>
        <p:nvSpPr>
          <p:cNvPr id="43" name="TextBox 42"/>
          <p:cNvSpPr txBox="1"/>
          <p:nvPr/>
        </p:nvSpPr>
        <p:spPr>
          <a:xfrm>
            <a:off x="5272553" y="4610482"/>
            <a:ext cx="2042647" cy="1579359"/>
          </a:xfrm>
          <a:prstGeom prst="rect">
            <a:avLst/>
          </a:prstGeom>
          <a:noFill/>
        </p:spPr>
        <p:txBody>
          <a:bodyPr wrap="square" lIns="0" tIns="0" rIns="0" bIns="0" rtlCol="0">
            <a:noAutofit/>
          </a:bodyPr>
          <a:lstStyle/>
          <a:p>
            <a:r>
              <a:rPr lang="en-US" dirty="0"/>
              <a:t>For your Hardware, Operating System and CALs</a:t>
            </a:r>
          </a:p>
          <a:p>
            <a:pPr>
              <a:lnSpc>
                <a:spcPct val="90000"/>
              </a:lnSpc>
            </a:pPr>
            <a:endParaRPr lang="en-US" dirty="0"/>
          </a:p>
        </p:txBody>
      </p:sp>
      <p:sp>
        <p:nvSpPr>
          <p:cNvPr id="52" name="TextBox 51"/>
          <p:cNvSpPr txBox="1"/>
          <p:nvPr/>
        </p:nvSpPr>
        <p:spPr>
          <a:xfrm>
            <a:off x="8790988" y="4539390"/>
            <a:ext cx="2928661" cy="1579359"/>
          </a:xfrm>
          <a:prstGeom prst="rect">
            <a:avLst/>
          </a:prstGeom>
          <a:noFill/>
        </p:spPr>
        <p:txBody>
          <a:bodyPr wrap="square" lIns="0" tIns="0" rIns="0" bIns="0" rtlCol="0">
            <a:noAutofit/>
          </a:bodyPr>
          <a:lstStyle/>
          <a:p>
            <a:r>
              <a:rPr lang="en-US" dirty="0"/>
              <a:t>Claim up to $500 cash back when you buy an HPE ProLiant with a qualifying Windows Server OS – </a:t>
            </a:r>
            <a:r>
              <a:rPr lang="en-US" b="1" dirty="0"/>
              <a:t>Double that with a DL160/DL180!</a:t>
            </a:r>
          </a:p>
          <a:p>
            <a:pPr>
              <a:lnSpc>
                <a:spcPct val="90000"/>
              </a:lnSpc>
            </a:pPr>
            <a:endParaRPr lang="en-US" dirty="0"/>
          </a:p>
        </p:txBody>
      </p:sp>
      <p:pic>
        <p:nvPicPr>
          <p:cNvPr id="54" name="Picture 53" descr="Configuratio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2979" y="4631358"/>
            <a:ext cx="1388441" cy="1388441"/>
          </a:xfrm>
          <a:prstGeom prst="rect">
            <a:avLst/>
          </a:prstGeom>
        </p:spPr>
      </p:pic>
      <p:pic>
        <p:nvPicPr>
          <p:cNvPr id="55" name="Picture 54" descr="Cost-saving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67991" y="2007917"/>
            <a:ext cx="1248903" cy="1248903"/>
          </a:xfrm>
          <a:prstGeom prst="rect">
            <a:avLst/>
          </a:prstGeom>
        </p:spPr>
      </p:pic>
      <p:pic>
        <p:nvPicPr>
          <p:cNvPr id="56" name="Picture 55" descr="Quick-setup.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1321" y="2394168"/>
            <a:ext cx="1340843" cy="1340843"/>
          </a:xfrm>
          <a:prstGeom prst="rect">
            <a:avLst/>
          </a:prstGeom>
        </p:spPr>
      </p:pic>
      <p:pic>
        <p:nvPicPr>
          <p:cNvPr id="57" name="Picture 56" descr="Retail.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8736" y="4861527"/>
            <a:ext cx="1626177" cy="1626177"/>
          </a:xfrm>
          <a:prstGeom prst="rect">
            <a:avLst/>
          </a:prstGeom>
        </p:spPr>
      </p:pic>
      <p:pic>
        <p:nvPicPr>
          <p:cNvPr id="58" name="Picture 57" descr="Bottom-link.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1891" y="1963320"/>
            <a:ext cx="1397276" cy="1397276"/>
          </a:xfrm>
          <a:prstGeom prst="rect">
            <a:avLst/>
          </a:prstGeom>
        </p:spPr>
      </p:pic>
    </p:spTree>
    <p:extLst>
      <p:ext uri="{BB962C8B-B14F-4D97-AF65-F5344CB8AC3E}">
        <p14:creationId xmlns:p14="http://schemas.microsoft.com/office/powerpoint/2010/main" val="12695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0761F25-324A-4912-9698-614B5F1EE5CB}"/>
              </a:ext>
            </a:extLst>
          </p:cNvPr>
          <p:cNvSpPr>
            <a:spLocks noGrp="1"/>
          </p:cNvSpPr>
          <p:nvPr>
            <p:ph type="title"/>
          </p:nvPr>
        </p:nvSpPr>
        <p:spPr/>
        <p:txBody>
          <a:bodyPr/>
          <a:lstStyle/>
          <a:p>
            <a:r>
              <a:rPr lang="en-US" dirty="0"/>
              <a:t>Customer Scenarios</a:t>
            </a:r>
          </a:p>
        </p:txBody>
      </p:sp>
      <p:sp>
        <p:nvSpPr>
          <p:cNvPr id="10" name="Text Placeholder 6">
            <a:extLst>
              <a:ext uri="{FF2B5EF4-FFF2-40B4-BE49-F238E27FC236}">
                <a16:creationId xmlns:a16="http://schemas.microsoft.com/office/drawing/2014/main" id="{166F0212-0E02-4848-9B5D-E92740615221}"/>
              </a:ext>
            </a:extLst>
          </p:cNvPr>
          <p:cNvSpPr>
            <a:spLocks noGrp="1"/>
          </p:cNvSpPr>
          <p:nvPr>
            <p:ph type="body" sz="quarter" idx="14"/>
          </p:nvPr>
        </p:nvSpPr>
        <p:spPr/>
        <p:txBody>
          <a:bodyPr/>
          <a:lstStyle/>
          <a:p>
            <a:r>
              <a:rPr lang="en-US" dirty="0"/>
              <a:t>Which HPE solution would benefit the customer in these scenarios?</a:t>
            </a:r>
          </a:p>
        </p:txBody>
      </p:sp>
      <p:sp>
        <p:nvSpPr>
          <p:cNvPr id="4" name="Slide Number Placeholder 3"/>
          <p:cNvSpPr>
            <a:spLocks noGrp="1"/>
          </p:cNvSpPr>
          <p:nvPr>
            <p:ph type="sldNum" sz="quarter" idx="16"/>
          </p:nvPr>
        </p:nvSpPr>
        <p:spPr bwMode="gray">
          <a:prstGeom prst="rect">
            <a:avLst/>
          </a:prstGeom>
        </p:spPr>
        <p:txBody>
          <a:bodyPr vert="horz" wrap="none" lIns="0" tIns="0" rIns="0" bIns="0" rtlCol="0" anchor="b"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16F8AB-BCEA-4347-8BA6-BE776009BC89}" type="slidenum">
              <a:rPr lang="en-GB" smtClean="0">
                <a:solidFill>
                  <a:prstClr val="white"/>
                </a:solidFill>
              </a:rPr>
              <a:pPr/>
              <a:t>35</a:t>
            </a:fld>
            <a:endParaRPr lang="en-US" dirty="0"/>
          </a:p>
        </p:txBody>
      </p:sp>
    </p:spTree>
    <p:extLst>
      <p:ext uri="{BB962C8B-B14F-4D97-AF65-F5344CB8AC3E}">
        <p14:creationId xmlns:p14="http://schemas.microsoft.com/office/powerpoint/2010/main" val="288578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spc="-27" dirty="0">
                <a:cs typeface="Arial" panose="020B0604020202020204" pitchFamily="34" charset="0"/>
              </a:rPr>
              <a:t>HPE Partner Tools</a:t>
            </a:r>
            <a:endParaRPr lang="en-US" dirty="0"/>
          </a:p>
        </p:txBody>
      </p:sp>
      <p:sp>
        <p:nvSpPr>
          <p:cNvPr id="3" name="Text Placeholder 2">
            <a:extLst>
              <a:ext uri="{FF2B5EF4-FFF2-40B4-BE49-F238E27FC236}">
                <a16:creationId xmlns:a16="http://schemas.microsoft.com/office/drawing/2014/main" id="{A159BD34-E535-472A-9C69-5CBE014EEADC}"/>
              </a:ext>
            </a:extLst>
          </p:cNvPr>
          <p:cNvSpPr>
            <a:spLocks noGrp="1"/>
          </p:cNvSpPr>
          <p:nvPr>
            <p:ph type="body" sz="quarter" idx="14"/>
          </p:nvPr>
        </p:nvSpPr>
        <p:spPr/>
        <p:txBody>
          <a:bodyPr/>
          <a:lstStyle/>
          <a:p>
            <a:pPr marL="571500" indent="-571500">
              <a:buFont typeface="Arial" panose="020B0604020202020204" pitchFamily="34" charset="0"/>
              <a:buChar char="•"/>
            </a:pPr>
            <a:r>
              <a:rPr lang="en-US" kern="0" spc="-27" dirty="0">
                <a:cs typeface="Arial" panose="020B0604020202020204" pitchFamily="34" charset="0"/>
              </a:rPr>
              <a:t>HPE Seismic</a:t>
            </a:r>
          </a:p>
          <a:p>
            <a:pPr marL="571500" indent="-571500">
              <a:buFont typeface="Arial" panose="020B0604020202020204" pitchFamily="34" charset="0"/>
              <a:buChar char="•"/>
            </a:pPr>
            <a:r>
              <a:rPr lang="en-US" kern="0" spc="-27" dirty="0">
                <a:cs typeface="Arial" panose="020B0604020202020204" pitchFamily="34" charset="0"/>
              </a:rPr>
              <a:t>HPE </a:t>
            </a:r>
            <a:r>
              <a:rPr lang="en-US" kern="0" spc="-27" dirty="0" err="1">
                <a:cs typeface="Arial" panose="020B0604020202020204" pitchFamily="34" charset="0"/>
              </a:rPr>
              <a:t>iQuote</a:t>
            </a:r>
            <a:endParaRPr lang="en-US" kern="0" spc="-27" dirty="0">
              <a:cs typeface="Arial" panose="020B0604020202020204" pitchFamily="34" charset="0"/>
            </a:endParaRPr>
          </a:p>
          <a:p>
            <a:pPr marL="571500" indent="-571500">
              <a:buFont typeface="Arial" panose="020B0604020202020204" pitchFamily="34" charset="0"/>
              <a:buChar char="•"/>
            </a:pPr>
            <a:r>
              <a:rPr lang="en-US" kern="0" spc="-27" dirty="0">
                <a:cs typeface="Arial" panose="020B0604020202020204" pitchFamily="34" charset="0"/>
              </a:rPr>
              <a:t>Top Value</a:t>
            </a:r>
          </a:p>
          <a:p>
            <a:pPr marL="571500" indent="-571500">
              <a:buFont typeface="Arial" panose="020B0604020202020204" pitchFamily="34" charset="0"/>
              <a:buChar char="•"/>
            </a:pPr>
            <a:r>
              <a:rPr lang="en-US" kern="0" spc="-27" dirty="0">
                <a:cs typeface="Arial" panose="020B0604020202020204" pitchFamily="34" charset="0"/>
              </a:rPr>
              <a:t>PS Now</a:t>
            </a:r>
          </a:p>
          <a:p>
            <a:pPr marL="571500" indent="-571500">
              <a:buFont typeface="Arial" panose="020B0604020202020204" pitchFamily="34" charset="0"/>
              <a:buChar char="•"/>
            </a:pPr>
            <a:r>
              <a:rPr lang="en-US" kern="0" spc="-27" dirty="0">
                <a:cs typeface="Arial" panose="020B0604020202020204" pitchFamily="34" charset="0"/>
              </a:rPr>
              <a:t>HPE Engage Portal</a:t>
            </a:r>
            <a:endParaRPr lang="en-GB" dirty="0"/>
          </a:p>
        </p:txBody>
      </p:sp>
    </p:spTree>
    <p:extLst>
      <p:ext uri="{BB962C8B-B14F-4D97-AF65-F5344CB8AC3E}">
        <p14:creationId xmlns:p14="http://schemas.microsoft.com/office/powerpoint/2010/main" val="312927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spc="-27" dirty="0">
                <a:cs typeface="Arial" panose="020B0604020202020204" pitchFamily="34" charset="0"/>
              </a:rPr>
              <a:t>Customer conversations</a:t>
            </a:r>
            <a:endParaRPr lang="en-US" dirty="0"/>
          </a:p>
        </p:txBody>
      </p:sp>
      <p:sp>
        <p:nvSpPr>
          <p:cNvPr id="3" name="Text Placeholder 2">
            <a:extLst>
              <a:ext uri="{FF2B5EF4-FFF2-40B4-BE49-F238E27FC236}">
                <a16:creationId xmlns:a16="http://schemas.microsoft.com/office/drawing/2014/main" id="{0BF3C73D-36CF-44C8-89A4-68E54B9D5B70}"/>
              </a:ext>
            </a:extLst>
          </p:cNvPr>
          <p:cNvSpPr>
            <a:spLocks noGrp="1"/>
          </p:cNvSpPr>
          <p:nvPr>
            <p:ph type="body" sz="quarter" idx="14"/>
          </p:nvPr>
        </p:nvSpPr>
        <p:spPr/>
        <p:txBody>
          <a:bodyPr/>
          <a:lstStyle/>
          <a:p>
            <a:r>
              <a:rPr lang="en-US" kern="0" spc="-27" dirty="0">
                <a:cs typeface="Arial" panose="020B0604020202020204" pitchFamily="34" charset="0"/>
              </a:rPr>
              <a:t>Customer scenario</a:t>
            </a:r>
            <a:endParaRPr lang="en-GB" dirty="0"/>
          </a:p>
        </p:txBody>
      </p:sp>
    </p:spTree>
    <p:extLst>
      <p:ext uri="{BB962C8B-B14F-4D97-AF65-F5344CB8AC3E}">
        <p14:creationId xmlns:p14="http://schemas.microsoft.com/office/powerpoint/2010/main" val="359917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609442" y="521209"/>
            <a:ext cx="10969943" cy="484098"/>
          </a:xfrm>
        </p:spPr>
        <p:txBody>
          <a:bodyPr>
            <a:noAutofit/>
          </a:bodyPr>
          <a:lstStyle/>
          <a:p>
            <a:r>
              <a:rPr lang="en-GB" dirty="0"/>
              <a:t>Feedback</a:t>
            </a:r>
            <a:br>
              <a:rPr lang="en-GB" dirty="0"/>
            </a:br>
            <a:endParaRPr lang="en-US" dirty="0"/>
          </a:p>
        </p:txBody>
      </p:sp>
    </p:spTree>
    <p:extLst>
      <p:ext uri="{BB962C8B-B14F-4D97-AF65-F5344CB8AC3E}">
        <p14:creationId xmlns:p14="http://schemas.microsoft.com/office/powerpoint/2010/main" val="361079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C4907-B8B9-4022-B607-B3D85A348C6E}"/>
              </a:ext>
            </a:extLst>
          </p:cNvPr>
          <p:cNvSpPr>
            <a:spLocks noGrp="1"/>
          </p:cNvSpPr>
          <p:nvPr>
            <p:ph type="title"/>
          </p:nvPr>
        </p:nvSpPr>
        <p:spPr/>
        <p:txBody>
          <a:bodyPr/>
          <a:lstStyle/>
          <a:p>
            <a:r>
              <a:rPr lang="en-GB" dirty="0"/>
              <a:t>Thank You</a:t>
            </a:r>
          </a:p>
        </p:txBody>
      </p:sp>
    </p:spTree>
    <p:extLst>
      <p:ext uri="{BB962C8B-B14F-4D97-AF65-F5344CB8AC3E}">
        <p14:creationId xmlns:p14="http://schemas.microsoft.com/office/powerpoint/2010/main" val="165870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a:spLocks noGrp="1"/>
          </p:cNvSpPr>
          <p:nvPr>
            <p:ph type="title"/>
          </p:nvPr>
        </p:nvSpPr>
        <p:spPr>
          <a:xfrm>
            <a:off x="375762" y="680289"/>
            <a:ext cx="10969943" cy="484098"/>
          </a:xfrm>
        </p:spPr>
        <p:txBody>
          <a:bodyPr>
            <a:noAutofit/>
          </a:bodyPr>
          <a:lstStyle/>
          <a:p>
            <a:r>
              <a:rPr lang="en-GB" dirty="0" err="1"/>
              <a:t>Objectiv</a:t>
            </a:r>
            <a:r>
              <a:rPr lang="hu-HU" dirty="0"/>
              <a:t>e</a:t>
            </a:r>
            <a:br>
              <a:rPr lang="en-GB" dirty="0"/>
            </a:br>
            <a:br>
              <a:rPr lang="en-GB" dirty="0"/>
            </a:br>
            <a:endParaRPr lang="en-US" dirty="0"/>
          </a:p>
        </p:txBody>
      </p:sp>
      <p:sp>
        <p:nvSpPr>
          <p:cNvPr id="5" name="Rectangle 4">
            <a:extLst>
              <a:ext uri="{FF2B5EF4-FFF2-40B4-BE49-F238E27FC236}">
                <a16:creationId xmlns:a16="http://schemas.microsoft.com/office/drawing/2014/main" id="{52CF8320-0B81-4555-9CA0-CCC6F146EE8B}"/>
              </a:ext>
            </a:extLst>
          </p:cNvPr>
          <p:cNvSpPr/>
          <p:nvPr/>
        </p:nvSpPr>
        <p:spPr>
          <a:xfrm>
            <a:off x="375762" y="1630436"/>
            <a:ext cx="10208651" cy="702908"/>
          </a:xfrm>
          <a:prstGeom prst="rect">
            <a:avLst/>
          </a:prstGeom>
          <a:noFill/>
          <a:ln w="76200" cap="flat" cmpd="sng" algn="ctr">
            <a:solidFill>
              <a:srgbClr val="17B288"/>
            </a:solidFill>
            <a:prstDash val="solid"/>
            <a:miter lim="800000"/>
          </a:ln>
          <a:effectLst/>
        </p:spPr>
        <p:txBody>
          <a:bodyPr rtlCol="0" anchor="ctr"/>
          <a:lstStyle/>
          <a:p>
            <a:pPr defTabSz="507990">
              <a:defRPr/>
            </a:pPr>
            <a:r>
              <a:rPr lang="en-GB" sz="2400" kern="0" dirty="0">
                <a:solidFill>
                  <a:sysClr val="windowText" lastClr="000000"/>
                </a:solidFill>
              </a:rPr>
              <a:t>	To support you and your customers in the SMB sector</a:t>
            </a:r>
            <a:endParaRPr lang="en-US" sz="2000" dirty="0"/>
          </a:p>
        </p:txBody>
      </p:sp>
      <p:grpSp>
        <p:nvGrpSpPr>
          <p:cNvPr id="10" name="Group 9">
            <a:extLst>
              <a:ext uri="{FF2B5EF4-FFF2-40B4-BE49-F238E27FC236}">
                <a16:creationId xmlns:a16="http://schemas.microsoft.com/office/drawing/2014/main" id="{6146EDEB-58FB-4F6E-9EBF-6C6FEC48829C}"/>
              </a:ext>
            </a:extLst>
          </p:cNvPr>
          <p:cNvGrpSpPr/>
          <p:nvPr/>
        </p:nvGrpSpPr>
        <p:grpSpPr>
          <a:xfrm>
            <a:off x="1171335" y="2594883"/>
            <a:ext cx="9413077" cy="733466"/>
            <a:chOff x="836322" y="2047204"/>
            <a:chExt cx="9566819" cy="660119"/>
          </a:xfrm>
        </p:grpSpPr>
        <p:sp>
          <p:nvSpPr>
            <p:cNvPr id="6" name="Rectangle 5">
              <a:extLst>
                <a:ext uri="{FF2B5EF4-FFF2-40B4-BE49-F238E27FC236}">
                  <a16:creationId xmlns:a16="http://schemas.microsoft.com/office/drawing/2014/main" id="{2F699D57-3F5D-45C6-BDEF-FEC290310295}"/>
                </a:ext>
              </a:extLst>
            </p:cNvPr>
            <p:cNvSpPr/>
            <p:nvPr/>
          </p:nvSpPr>
          <p:spPr>
            <a:xfrm>
              <a:off x="836322" y="2047204"/>
              <a:ext cx="9566819" cy="632617"/>
            </a:xfrm>
            <a:prstGeom prst="rect">
              <a:avLst/>
            </a:prstGeom>
            <a:noFill/>
            <a:ln w="76200" cap="flat" cmpd="sng" algn="ctr">
              <a:solidFill>
                <a:srgbClr val="32DAC8"/>
              </a:solidFill>
              <a:prstDash val="solid"/>
              <a:miter lim="800000"/>
            </a:ln>
            <a:effectLst/>
          </p:spPr>
          <p:txBody>
            <a:bodyPr rtlCol="0" anchor="ctr"/>
            <a:lstStyle/>
            <a:p>
              <a:pPr algn="ctr" defTabSz="507990">
                <a:defRPr/>
              </a:pPr>
              <a:endParaRPr lang="en-GB" sz="2000" kern="0">
                <a:solidFill>
                  <a:sysClr val="windowText" lastClr="000000"/>
                </a:solidFill>
                <a:latin typeface="Arial" panose="020B0604020202020204"/>
              </a:endParaRPr>
            </a:p>
          </p:txBody>
        </p:sp>
        <p:sp>
          <p:nvSpPr>
            <p:cNvPr id="3" name="Rectangle 2">
              <a:extLst>
                <a:ext uri="{FF2B5EF4-FFF2-40B4-BE49-F238E27FC236}">
                  <a16:creationId xmlns:a16="http://schemas.microsoft.com/office/drawing/2014/main" id="{7BEBA476-EB84-4299-9F90-FB665688E9B4}"/>
                </a:ext>
              </a:extLst>
            </p:cNvPr>
            <p:cNvSpPr/>
            <p:nvPr/>
          </p:nvSpPr>
          <p:spPr>
            <a:xfrm>
              <a:off x="1025673" y="2070225"/>
              <a:ext cx="8675127" cy="637097"/>
            </a:xfrm>
            <a:prstGeom prst="rect">
              <a:avLst/>
            </a:prstGeom>
            <a:ln>
              <a:noFill/>
            </a:ln>
          </p:spPr>
          <p:txBody>
            <a:bodyPr wrap="square">
              <a:spAutoFit/>
            </a:bodyPr>
            <a:lstStyle/>
            <a:p>
              <a:pPr marL="342900" indent="-342900">
                <a:buFont typeface="Arial" panose="020B0604020202020204" pitchFamily="34" charset="0"/>
                <a:buChar char="•"/>
              </a:pPr>
              <a:r>
                <a:rPr lang="en-GB" sz="2000" dirty="0"/>
                <a:t>Develop customer relationships by addressing their business outcomes based on HPE solutions </a:t>
              </a:r>
            </a:p>
          </p:txBody>
        </p:sp>
      </p:grpSp>
      <p:sp>
        <p:nvSpPr>
          <p:cNvPr id="12" name="TextBox 11">
            <a:extLst>
              <a:ext uri="{FF2B5EF4-FFF2-40B4-BE49-F238E27FC236}">
                <a16:creationId xmlns:a16="http://schemas.microsoft.com/office/drawing/2014/main" id="{48DF875A-9829-3A40-8E7D-F5137BE0F766}"/>
              </a:ext>
            </a:extLst>
          </p:cNvPr>
          <p:cNvSpPr txBox="1"/>
          <p:nvPr/>
        </p:nvSpPr>
        <p:spPr>
          <a:xfrm>
            <a:off x="1826030" y="2838334"/>
            <a:ext cx="0" cy="0"/>
          </a:xfrm>
          <a:prstGeom prst="rect">
            <a:avLst/>
          </a:prstGeom>
          <a:noFill/>
        </p:spPr>
        <p:txBody>
          <a:bodyPr wrap="none" lIns="0" tIns="0" rIns="0" bIns="0" rtlCol="0">
            <a:noAutofit/>
          </a:bodyPr>
          <a:lstStyle/>
          <a:p>
            <a:pPr>
              <a:lnSpc>
                <a:spcPct val="90000"/>
              </a:lnSpc>
            </a:pPr>
            <a:endParaRPr lang="en-US" sz="2000"/>
          </a:p>
        </p:txBody>
      </p:sp>
      <p:sp>
        <p:nvSpPr>
          <p:cNvPr id="14" name="Rectangle 13">
            <a:extLst>
              <a:ext uri="{FF2B5EF4-FFF2-40B4-BE49-F238E27FC236}">
                <a16:creationId xmlns:a16="http://schemas.microsoft.com/office/drawing/2014/main" id="{86097408-824D-4B73-95AA-44C8CE984520}"/>
              </a:ext>
            </a:extLst>
          </p:cNvPr>
          <p:cNvSpPr/>
          <p:nvPr/>
        </p:nvSpPr>
        <p:spPr>
          <a:xfrm>
            <a:off x="1357643" y="3820628"/>
            <a:ext cx="8989931" cy="400110"/>
          </a:xfrm>
          <a:prstGeom prst="rect">
            <a:avLst/>
          </a:prstGeom>
        </p:spPr>
        <p:txBody>
          <a:bodyPr wrap="square">
            <a:spAutoFit/>
          </a:bodyPr>
          <a:lstStyle/>
          <a:p>
            <a:pPr marL="342900" indent="-342900">
              <a:buFont typeface="Arial" panose="020B0604020202020204" pitchFamily="34" charset="0"/>
              <a:buChar char="•"/>
            </a:pPr>
            <a:r>
              <a:rPr lang="en-GB" sz="2000" dirty="0"/>
              <a:t>Learn how to use the HPE Tools</a:t>
            </a:r>
          </a:p>
        </p:txBody>
      </p:sp>
      <p:sp>
        <p:nvSpPr>
          <p:cNvPr id="15" name="Rectangle 14">
            <a:extLst>
              <a:ext uri="{FF2B5EF4-FFF2-40B4-BE49-F238E27FC236}">
                <a16:creationId xmlns:a16="http://schemas.microsoft.com/office/drawing/2014/main" id="{899E9DDC-9C51-4CAE-B9F8-8D08E35AA32F}"/>
              </a:ext>
            </a:extLst>
          </p:cNvPr>
          <p:cNvSpPr/>
          <p:nvPr/>
        </p:nvSpPr>
        <p:spPr>
          <a:xfrm>
            <a:off x="1171335" y="3654722"/>
            <a:ext cx="9413077" cy="702908"/>
          </a:xfrm>
          <a:prstGeom prst="rect">
            <a:avLst/>
          </a:prstGeom>
          <a:noFill/>
          <a:ln w="76200" cap="flat" cmpd="sng" algn="ctr">
            <a:solidFill>
              <a:srgbClr val="C6C9CA"/>
            </a:solidFill>
            <a:prstDash val="solid"/>
            <a:miter lim="800000"/>
          </a:ln>
          <a:effectLst/>
        </p:spPr>
        <p:txBody>
          <a:bodyPr rtlCol="0" anchor="ctr"/>
          <a:lstStyle/>
          <a:p>
            <a:pPr marL="342900" indent="-342900" defTabSz="507990">
              <a:buFont typeface="Arial" panose="020B0604020202020204" pitchFamily="34" charset="0"/>
              <a:buChar char="•"/>
              <a:defRPr/>
            </a:pPr>
            <a:endParaRPr lang="en-GB" sz="2000" kern="0" dirty="0">
              <a:solidFill>
                <a:sysClr val="windowText" lastClr="000000"/>
              </a:solidFill>
              <a:latin typeface="Arial" panose="020B0604020202020204"/>
            </a:endParaRPr>
          </a:p>
        </p:txBody>
      </p:sp>
      <p:sp>
        <p:nvSpPr>
          <p:cNvPr id="17" name="Rectangle 16">
            <a:extLst>
              <a:ext uri="{FF2B5EF4-FFF2-40B4-BE49-F238E27FC236}">
                <a16:creationId xmlns:a16="http://schemas.microsoft.com/office/drawing/2014/main" id="{7C53B55A-B7C4-4716-B117-15988476AFDD}"/>
              </a:ext>
            </a:extLst>
          </p:cNvPr>
          <p:cNvSpPr/>
          <p:nvPr/>
        </p:nvSpPr>
        <p:spPr>
          <a:xfrm>
            <a:off x="1171335" y="4728726"/>
            <a:ext cx="9413077" cy="702908"/>
          </a:xfrm>
          <a:prstGeom prst="rect">
            <a:avLst/>
          </a:prstGeom>
          <a:noFill/>
          <a:ln w="76200" cap="flat" cmpd="sng" algn="ctr">
            <a:solidFill>
              <a:srgbClr val="808285"/>
            </a:solidFill>
            <a:prstDash val="solid"/>
            <a:miter lim="800000"/>
          </a:ln>
          <a:effectLst/>
        </p:spPr>
        <p:txBody>
          <a:bodyPr rtlCol="0" anchor="ctr"/>
          <a:lstStyle/>
          <a:p>
            <a:pPr marL="342900" indent="-342900" defTabSz="507990">
              <a:buFont typeface="Arial" panose="020B0604020202020204" pitchFamily="34" charset="0"/>
              <a:buChar char="•"/>
              <a:defRPr/>
            </a:pPr>
            <a:endParaRPr lang="en-GB" sz="2000" kern="0" dirty="0">
              <a:solidFill>
                <a:sysClr val="windowText" lastClr="000000"/>
              </a:solidFill>
              <a:latin typeface="Arial" panose="020B0604020202020204"/>
            </a:endParaRPr>
          </a:p>
        </p:txBody>
      </p:sp>
      <p:sp>
        <p:nvSpPr>
          <p:cNvPr id="18" name="Rectangle 17">
            <a:extLst>
              <a:ext uri="{FF2B5EF4-FFF2-40B4-BE49-F238E27FC236}">
                <a16:creationId xmlns:a16="http://schemas.microsoft.com/office/drawing/2014/main" id="{B509198D-D386-46C9-B4CC-D3E298DC3117}"/>
              </a:ext>
            </a:extLst>
          </p:cNvPr>
          <p:cNvSpPr/>
          <p:nvPr/>
        </p:nvSpPr>
        <p:spPr>
          <a:xfrm>
            <a:off x="1357643" y="4880125"/>
            <a:ext cx="9331425" cy="400110"/>
          </a:xfrm>
          <a:prstGeom prst="rect">
            <a:avLst/>
          </a:prstGeom>
        </p:spPr>
        <p:txBody>
          <a:bodyPr wrap="square">
            <a:spAutoFit/>
          </a:bodyPr>
          <a:lstStyle/>
          <a:p>
            <a:pPr marL="342900" indent="-342900">
              <a:buFont typeface="Arial" panose="020B0604020202020204" pitchFamily="34" charset="0"/>
              <a:buChar char="•"/>
            </a:pPr>
            <a:r>
              <a:rPr lang="en-GB" sz="2000" dirty="0"/>
              <a:t>Benefit from the HPE Top Value Offers</a:t>
            </a:r>
          </a:p>
        </p:txBody>
      </p:sp>
    </p:spTree>
    <p:extLst>
      <p:ext uri="{BB962C8B-B14F-4D97-AF65-F5344CB8AC3E}">
        <p14:creationId xmlns:p14="http://schemas.microsoft.com/office/powerpoint/2010/main" val="205317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spc="-27" dirty="0">
                <a:cs typeface="Arial" panose="020B0604020202020204" pitchFamily="34" charset="0"/>
              </a:rPr>
              <a:t>Address your customer’s workload challenges</a:t>
            </a:r>
            <a:endParaRPr lang="en-US" dirty="0"/>
          </a:p>
        </p:txBody>
      </p:sp>
      <p:sp>
        <p:nvSpPr>
          <p:cNvPr id="4" name="Slide Number Placeholder 3"/>
          <p:cNvSpPr>
            <a:spLocks noGrp="1"/>
          </p:cNvSpPr>
          <p:nvPr>
            <p:ph type="sldNum" sz="quarter" idx="16"/>
          </p:nvPr>
        </p:nvSpPr>
        <p:spPr bwMode="gray">
          <a:prstGeom prst="rect">
            <a:avLst/>
          </a:prstGeom>
        </p:spPr>
        <p:txBody>
          <a:bodyPr vert="horz" wrap="none" lIns="0" tIns="0" rIns="0" bIns="0" rtlCol="0" anchor="b"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391">
              <a:defRPr/>
            </a:pPr>
            <a:fld id="{B016F8AB-BCEA-4347-8BA6-BE776009BC89}" type="slidenum">
              <a:rPr lang="en-GB" smtClean="0"/>
              <a:pPr/>
              <a:t>5</a:t>
            </a:fld>
            <a:endParaRPr lang="en-US" sz="1600">
              <a:latin typeface="Arial" panose="020B0604020202020204"/>
              <a:ea typeface="MS PGothic" pitchFamily="34" charset="-128"/>
            </a:endParaRPr>
          </a:p>
        </p:txBody>
      </p:sp>
    </p:spTree>
    <p:extLst>
      <p:ext uri="{BB962C8B-B14F-4D97-AF65-F5344CB8AC3E}">
        <p14:creationId xmlns:p14="http://schemas.microsoft.com/office/powerpoint/2010/main" val="2594095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0761F25-324A-4912-9698-614B5F1EE5CB}"/>
              </a:ext>
            </a:extLst>
          </p:cNvPr>
          <p:cNvSpPr>
            <a:spLocks noGrp="1"/>
          </p:cNvSpPr>
          <p:nvPr>
            <p:ph type="title"/>
          </p:nvPr>
        </p:nvSpPr>
        <p:spPr/>
        <p:txBody>
          <a:bodyPr/>
          <a:lstStyle/>
          <a:p>
            <a:r>
              <a:rPr lang="en-US" dirty="0"/>
              <a:t>Customer Challenges &amp; Workloads</a:t>
            </a:r>
          </a:p>
        </p:txBody>
      </p:sp>
      <p:sp>
        <p:nvSpPr>
          <p:cNvPr id="10" name="Text Placeholder 6">
            <a:extLst>
              <a:ext uri="{FF2B5EF4-FFF2-40B4-BE49-F238E27FC236}">
                <a16:creationId xmlns:a16="http://schemas.microsoft.com/office/drawing/2014/main" id="{166F0212-0E02-4848-9B5D-E92740615221}"/>
              </a:ext>
            </a:extLst>
          </p:cNvPr>
          <p:cNvSpPr>
            <a:spLocks noGrp="1"/>
          </p:cNvSpPr>
          <p:nvPr>
            <p:ph type="body" sz="quarter" idx="14"/>
          </p:nvPr>
        </p:nvSpPr>
        <p:spPr/>
        <p:txBody>
          <a:bodyPr/>
          <a:lstStyle/>
          <a:p>
            <a:pPr marL="457200" indent="-457200">
              <a:buFont typeface="Arial" panose="020B0604020202020204" pitchFamily="34" charset="0"/>
              <a:buChar char="•"/>
            </a:pPr>
            <a:r>
              <a:rPr lang="en-US" dirty="0"/>
              <a:t>What are your customers most common IT related challenges?</a:t>
            </a:r>
          </a:p>
          <a:p>
            <a:pPr marL="457200" indent="-457200">
              <a:buFont typeface="Arial" panose="020B0604020202020204" pitchFamily="34" charset="0"/>
              <a:buChar char="•"/>
            </a:pPr>
            <a:r>
              <a:rPr lang="en-US" dirty="0"/>
              <a:t>What are the typical customer workloads?</a:t>
            </a:r>
          </a:p>
        </p:txBody>
      </p:sp>
      <p:sp>
        <p:nvSpPr>
          <p:cNvPr id="4" name="Slide Number Placeholder 3"/>
          <p:cNvSpPr>
            <a:spLocks noGrp="1"/>
          </p:cNvSpPr>
          <p:nvPr>
            <p:ph type="sldNum" sz="quarter" idx="16"/>
          </p:nvPr>
        </p:nvSpPr>
        <p:spPr bwMode="gray">
          <a:prstGeom prst="rect">
            <a:avLst/>
          </a:prstGeom>
        </p:spPr>
        <p:txBody>
          <a:bodyPr vert="horz" wrap="none" lIns="0" tIns="0" rIns="0" bIns="0" rtlCol="0" anchor="b" anchorCtr="0"/>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16F8AB-BCEA-4347-8BA6-BE776009BC89}" type="slidenum">
              <a:rPr lang="en-GB" smtClean="0">
                <a:solidFill>
                  <a:prstClr val="white"/>
                </a:solidFill>
              </a:rPr>
              <a:pPr/>
              <a:t>6</a:t>
            </a:fld>
            <a:endParaRPr lang="en-US" dirty="0"/>
          </a:p>
        </p:txBody>
      </p:sp>
    </p:spTree>
    <p:extLst>
      <p:ext uri="{BB962C8B-B14F-4D97-AF65-F5344CB8AC3E}">
        <p14:creationId xmlns:p14="http://schemas.microsoft.com/office/powerpoint/2010/main" val="368448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 name="Title 1"/>
          <p:cNvSpPr>
            <a:spLocks noGrp="1"/>
          </p:cNvSpPr>
          <p:nvPr>
            <p:ph type="title"/>
          </p:nvPr>
        </p:nvSpPr>
        <p:spPr>
          <a:xfrm>
            <a:off x="609442" y="521209"/>
            <a:ext cx="10969943" cy="484098"/>
          </a:xfrm>
        </p:spPr>
        <p:txBody>
          <a:bodyPr>
            <a:noAutofit/>
          </a:bodyPr>
          <a:lstStyle/>
          <a:p>
            <a:r>
              <a:rPr lang="en-GB" dirty="0"/>
              <a:t>Expected answers</a:t>
            </a:r>
            <a:br>
              <a:rPr lang="en-GB" dirty="0"/>
            </a:br>
            <a:br>
              <a:rPr lang="en-GB" dirty="0"/>
            </a:br>
            <a:endParaRPr lang="en-US" dirty="0"/>
          </a:p>
        </p:txBody>
      </p:sp>
      <p:sp>
        <p:nvSpPr>
          <p:cNvPr id="2" name="TextBox 1">
            <a:extLst>
              <a:ext uri="{FF2B5EF4-FFF2-40B4-BE49-F238E27FC236}">
                <a16:creationId xmlns:a16="http://schemas.microsoft.com/office/drawing/2014/main" id="{9ECA2361-A48A-4A45-B597-1610C8D99C69}"/>
              </a:ext>
            </a:extLst>
          </p:cNvPr>
          <p:cNvSpPr txBox="1"/>
          <p:nvPr/>
        </p:nvSpPr>
        <p:spPr>
          <a:xfrm>
            <a:off x="1308538" y="1734207"/>
            <a:ext cx="4787462" cy="3200400"/>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GB" dirty="0"/>
              <a:t>Budget – Top Value, Financial Solutions</a:t>
            </a:r>
          </a:p>
          <a:p>
            <a:pPr marL="285750" indent="-285750">
              <a:lnSpc>
                <a:spcPct val="90000"/>
              </a:lnSpc>
              <a:buFont typeface="Arial" panose="020B0604020202020204" pitchFamily="34" charset="0"/>
              <a:buChar char="•"/>
            </a:pPr>
            <a:r>
              <a:rPr lang="en-GB" dirty="0"/>
              <a:t>Lack of experience - </a:t>
            </a:r>
          </a:p>
          <a:p>
            <a:pPr marL="285750" indent="-285750">
              <a:lnSpc>
                <a:spcPct val="90000"/>
              </a:lnSpc>
              <a:buFont typeface="Arial" panose="020B0604020202020204" pitchFamily="34" charset="0"/>
              <a:buChar char="•"/>
            </a:pPr>
            <a:r>
              <a:rPr lang="en-GB" dirty="0"/>
              <a:t>Lack of experts</a:t>
            </a:r>
          </a:p>
          <a:p>
            <a:pPr marL="285750" indent="-285750">
              <a:lnSpc>
                <a:spcPct val="90000"/>
              </a:lnSpc>
              <a:buFont typeface="Arial" panose="020B0604020202020204" pitchFamily="34" charset="0"/>
              <a:buChar char="•"/>
            </a:pPr>
            <a:r>
              <a:rPr lang="en-GB" dirty="0"/>
              <a:t>Need for innovation – SMB Solutions</a:t>
            </a:r>
          </a:p>
          <a:p>
            <a:pPr marL="285750" indent="-285750">
              <a:lnSpc>
                <a:spcPct val="90000"/>
              </a:lnSpc>
              <a:buFont typeface="Arial" panose="020B0604020202020204" pitchFamily="34" charset="0"/>
              <a:buChar char="•"/>
            </a:pPr>
            <a:r>
              <a:rPr lang="en-GB" dirty="0"/>
              <a:t>Agility - SMB Solutions</a:t>
            </a:r>
          </a:p>
          <a:p>
            <a:pPr marL="285750" indent="-285750">
              <a:lnSpc>
                <a:spcPct val="90000"/>
              </a:lnSpc>
              <a:buFont typeface="Arial" panose="020B0604020202020204" pitchFamily="34" charset="0"/>
              <a:buChar char="•"/>
            </a:pPr>
            <a:r>
              <a:rPr lang="en-GB" dirty="0"/>
              <a:t>Security - SMB Solutions</a:t>
            </a:r>
          </a:p>
          <a:p>
            <a:pPr marL="285750" indent="-285750">
              <a:lnSpc>
                <a:spcPct val="90000"/>
              </a:lnSpc>
              <a:buFont typeface="Arial" panose="020B0604020202020204" pitchFamily="34" charset="0"/>
              <a:buChar char="•"/>
            </a:pPr>
            <a:r>
              <a:rPr lang="en-GB" dirty="0"/>
              <a:t>Consolidation - SMB Solutions</a:t>
            </a:r>
          </a:p>
          <a:p>
            <a:pPr marL="285750" indent="-285750">
              <a:lnSpc>
                <a:spcPct val="90000"/>
              </a:lnSpc>
              <a:buFont typeface="Arial" panose="020B0604020202020204" pitchFamily="34" charset="0"/>
              <a:buChar char="•"/>
            </a:pPr>
            <a:r>
              <a:rPr lang="en-GB" dirty="0"/>
              <a:t>High running costs - SMB Solutions</a:t>
            </a:r>
          </a:p>
          <a:p>
            <a:pPr marL="285750"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r>
              <a:rPr lang="en-GB" dirty="0"/>
              <a:t>Link it to 4 business outcomes:</a:t>
            </a:r>
          </a:p>
          <a:p>
            <a:pPr marL="742950" lvl="1" indent="-285750">
              <a:lnSpc>
                <a:spcPct val="90000"/>
              </a:lnSpc>
              <a:buFont typeface="Arial" panose="020B0604020202020204" pitchFamily="34" charset="0"/>
              <a:buChar char="•"/>
            </a:pPr>
            <a:r>
              <a:rPr lang="en-GB" dirty="0"/>
              <a:t>Keep the business running</a:t>
            </a:r>
          </a:p>
          <a:p>
            <a:pPr marL="742950" lvl="1" indent="-285750">
              <a:lnSpc>
                <a:spcPct val="90000"/>
              </a:lnSpc>
              <a:buFont typeface="Arial" panose="020B0604020202020204" pitchFamily="34" charset="0"/>
              <a:buChar char="•"/>
            </a:pPr>
            <a:r>
              <a:rPr lang="en-GB" dirty="0"/>
              <a:t>Improve productivity</a:t>
            </a:r>
          </a:p>
          <a:p>
            <a:pPr marL="742950" lvl="1" indent="-285750">
              <a:lnSpc>
                <a:spcPct val="90000"/>
              </a:lnSpc>
              <a:buFont typeface="Arial" panose="020B0604020202020204" pitchFamily="34" charset="0"/>
              <a:buChar char="•"/>
            </a:pPr>
            <a:r>
              <a:rPr lang="en-GB" dirty="0"/>
              <a:t>Increase IT efficiency</a:t>
            </a:r>
          </a:p>
          <a:p>
            <a:pPr marL="742950" lvl="1" indent="-285750">
              <a:lnSpc>
                <a:spcPct val="90000"/>
              </a:lnSpc>
              <a:buFont typeface="Arial" panose="020B0604020202020204" pitchFamily="34" charset="0"/>
              <a:buChar char="•"/>
            </a:pPr>
            <a:r>
              <a:rPr lang="en-GB" dirty="0"/>
              <a:t>Enhance the customer experience</a:t>
            </a:r>
          </a:p>
          <a:p>
            <a:pPr marL="742950" lvl="1" indent="-285750">
              <a:lnSpc>
                <a:spcPct val="90000"/>
              </a:lnSpc>
              <a:buFont typeface="Arial" panose="020B0604020202020204" pitchFamily="34" charset="0"/>
              <a:buChar char="•"/>
            </a:pPr>
            <a:endParaRPr lang="en-GB" dirty="0"/>
          </a:p>
          <a:p>
            <a:pPr marL="742950" lvl="1"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endParaRPr lang="en-GB" dirty="0"/>
          </a:p>
        </p:txBody>
      </p:sp>
      <p:sp>
        <p:nvSpPr>
          <p:cNvPr id="4" name="TextBox 3">
            <a:extLst>
              <a:ext uri="{FF2B5EF4-FFF2-40B4-BE49-F238E27FC236}">
                <a16:creationId xmlns:a16="http://schemas.microsoft.com/office/drawing/2014/main" id="{079D058C-65CB-47D3-8A2F-7ADC5498765F}"/>
              </a:ext>
            </a:extLst>
          </p:cNvPr>
          <p:cNvSpPr txBox="1"/>
          <p:nvPr/>
        </p:nvSpPr>
        <p:spPr>
          <a:xfrm>
            <a:off x="6332483" y="1734207"/>
            <a:ext cx="4787462" cy="3200400"/>
          </a:xfrm>
          <a:prstGeom prst="rect">
            <a:avLst/>
          </a:prstGeom>
          <a:noFill/>
        </p:spPr>
        <p:txBody>
          <a:bodyPr wrap="square" lIns="0" tIns="0" rIns="0" bIns="0" rtlCol="0">
            <a:noAutofit/>
          </a:bodyPr>
          <a:lstStyle/>
          <a:p>
            <a:pPr marL="285750" indent="-285750">
              <a:lnSpc>
                <a:spcPct val="90000"/>
              </a:lnSpc>
              <a:buFont typeface="Arial" panose="020B0604020202020204" pitchFamily="34" charset="0"/>
              <a:buChar char="•"/>
            </a:pPr>
            <a:r>
              <a:rPr lang="en-GB" dirty="0"/>
              <a:t>File &amp; print</a:t>
            </a:r>
          </a:p>
          <a:p>
            <a:pPr marL="285750" indent="-285750">
              <a:lnSpc>
                <a:spcPct val="90000"/>
              </a:lnSpc>
              <a:buFont typeface="Arial" panose="020B0604020202020204" pitchFamily="34" charset="0"/>
              <a:buChar char="•"/>
            </a:pPr>
            <a:r>
              <a:rPr lang="en-GB" dirty="0"/>
              <a:t>Database</a:t>
            </a:r>
          </a:p>
          <a:p>
            <a:pPr marL="285750" indent="-285750">
              <a:lnSpc>
                <a:spcPct val="90000"/>
              </a:lnSpc>
              <a:buFont typeface="Arial" panose="020B0604020202020204" pitchFamily="34" charset="0"/>
              <a:buChar char="•"/>
            </a:pPr>
            <a:r>
              <a:rPr lang="en-GB" dirty="0"/>
              <a:t>Virtualization</a:t>
            </a:r>
          </a:p>
          <a:p>
            <a:pPr marL="285750" indent="-285750">
              <a:lnSpc>
                <a:spcPct val="90000"/>
              </a:lnSpc>
              <a:buFont typeface="Arial" panose="020B0604020202020204" pitchFamily="34" charset="0"/>
              <a:buChar char="•"/>
            </a:pPr>
            <a:r>
              <a:rPr lang="en-GB" dirty="0"/>
              <a:t>Cloud</a:t>
            </a:r>
          </a:p>
          <a:p>
            <a:pPr marL="285750" indent="-285750">
              <a:lnSpc>
                <a:spcPct val="90000"/>
              </a:lnSpc>
              <a:buFont typeface="Arial" panose="020B0604020202020204" pitchFamily="34" charset="0"/>
              <a:buChar char="•"/>
            </a:pPr>
            <a:r>
              <a:rPr lang="en-GB" dirty="0"/>
              <a:t>Hybrid cloud/virtualization</a:t>
            </a:r>
          </a:p>
          <a:p>
            <a:pPr marL="285750" indent="-285750">
              <a:lnSpc>
                <a:spcPct val="90000"/>
              </a:lnSpc>
              <a:buFont typeface="Arial" panose="020B0604020202020204" pitchFamily="34" charset="0"/>
              <a:buChar char="•"/>
            </a:pPr>
            <a:r>
              <a:rPr lang="en-GB" dirty="0"/>
              <a:t>Small Office Deployment</a:t>
            </a:r>
          </a:p>
          <a:p>
            <a:pPr marL="285750" indent="-285750">
              <a:lnSpc>
                <a:spcPct val="90000"/>
              </a:lnSpc>
              <a:buFont typeface="Arial" panose="020B0604020202020204" pitchFamily="34" charset="0"/>
              <a:buChar char="•"/>
            </a:pPr>
            <a:r>
              <a:rPr lang="en-GB" dirty="0"/>
              <a:t>Wireless/networking</a:t>
            </a:r>
          </a:p>
          <a:p>
            <a:pPr marL="285750" indent="-285750">
              <a:lnSpc>
                <a:spcPct val="90000"/>
              </a:lnSpc>
              <a:buFont typeface="Arial" panose="020B0604020202020204" pitchFamily="34" charset="0"/>
              <a:buChar char="•"/>
            </a:pPr>
            <a:r>
              <a:rPr lang="en-GB" dirty="0"/>
              <a:t>Storage </a:t>
            </a:r>
          </a:p>
          <a:p>
            <a:pPr marL="285750"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r>
              <a:rPr lang="en-GB" dirty="0"/>
              <a:t>Drive it into 3 categories: </a:t>
            </a:r>
          </a:p>
          <a:p>
            <a:pPr marL="742950" lvl="1" indent="-285750">
              <a:lnSpc>
                <a:spcPct val="90000"/>
              </a:lnSpc>
              <a:buFont typeface="Arial" panose="020B0604020202020204" pitchFamily="34" charset="0"/>
              <a:buChar char="•"/>
            </a:pPr>
            <a:r>
              <a:rPr lang="en-GB" dirty="0"/>
              <a:t>Run applications</a:t>
            </a:r>
          </a:p>
          <a:p>
            <a:pPr marL="742950" lvl="1" indent="-285750">
              <a:lnSpc>
                <a:spcPct val="90000"/>
              </a:lnSpc>
              <a:buFont typeface="Arial" panose="020B0604020202020204" pitchFamily="34" charset="0"/>
              <a:buChar char="•"/>
            </a:pPr>
            <a:r>
              <a:rPr lang="en-GB" dirty="0"/>
              <a:t>Connect people</a:t>
            </a:r>
          </a:p>
          <a:p>
            <a:pPr marL="742950" lvl="1" indent="-285750">
              <a:lnSpc>
                <a:spcPct val="90000"/>
              </a:lnSpc>
              <a:buFont typeface="Arial" panose="020B0604020202020204" pitchFamily="34" charset="0"/>
              <a:buChar char="•"/>
            </a:pPr>
            <a:r>
              <a:rPr lang="en-GB" dirty="0"/>
              <a:t>Store Data</a:t>
            </a:r>
          </a:p>
          <a:p>
            <a:pPr marL="285750" indent="-285750">
              <a:lnSpc>
                <a:spcPct val="90000"/>
              </a:lnSpc>
              <a:buFont typeface="Arial" panose="020B0604020202020204" pitchFamily="34" charset="0"/>
              <a:buChar char="•"/>
            </a:pPr>
            <a:endParaRPr lang="en-GB" dirty="0"/>
          </a:p>
          <a:p>
            <a:pPr marL="285750" indent="-285750">
              <a:lnSpc>
                <a:spcPct val="90000"/>
              </a:lnSpc>
              <a:buFont typeface="Arial" panose="020B0604020202020204" pitchFamily="34" charset="0"/>
              <a:buChar char="•"/>
            </a:pPr>
            <a:endParaRPr lang="en-GB" dirty="0"/>
          </a:p>
        </p:txBody>
      </p:sp>
      <p:sp>
        <p:nvSpPr>
          <p:cNvPr id="3" name="TextBox 2">
            <a:extLst>
              <a:ext uri="{FF2B5EF4-FFF2-40B4-BE49-F238E27FC236}">
                <a16:creationId xmlns:a16="http://schemas.microsoft.com/office/drawing/2014/main" id="{546A2291-FC09-4DEE-9F2C-80C4D224A037}"/>
              </a:ext>
            </a:extLst>
          </p:cNvPr>
          <p:cNvSpPr txBox="1"/>
          <p:nvPr/>
        </p:nvSpPr>
        <p:spPr>
          <a:xfrm>
            <a:off x="740979" y="1355834"/>
            <a:ext cx="2175642" cy="484098"/>
          </a:xfrm>
          <a:prstGeom prst="rect">
            <a:avLst/>
          </a:prstGeom>
          <a:noFill/>
        </p:spPr>
        <p:txBody>
          <a:bodyPr wrap="square" lIns="0" tIns="0" rIns="0" bIns="0" rtlCol="0">
            <a:noAutofit/>
          </a:bodyPr>
          <a:lstStyle/>
          <a:p>
            <a:pPr>
              <a:lnSpc>
                <a:spcPct val="90000"/>
              </a:lnSpc>
            </a:pPr>
            <a:r>
              <a:rPr lang="en-GB" b="1" dirty="0"/>
              <a:t>Challenges</a:t>
            </a:r>
          </a:p>
        </p:txBody>
      </p:sp>
      <p:sp>
        <p:nvSpPr>
          <p:cNvPr id="6" name="TextBox 5">
            <a:extLst>
              <a:ext uri="{FF2B5EF4-FFF2-40B4-BE49-F238E27FC236}">
                <a16:creationId xmlns:a16="http://schemas.microsoft.com/office/drawing/2014/main" id="{B868B2E2-9CBA-4EDE-B6DB-21CEE6DF1625}"/>
              </a:ext>
            </a:extLst>
          </p:cNvPr>
          <p:cNvSpPr txBox="1"/>
          <p:nvPr/>
        </p:nvSpPr>
        <p:spPr>
          <a:xfrm>
            <a:off x="6094413" y="1244853"/>
            <a:ext cx="2175642" cy="484098"/>
          </a:xfrm>
          <a:prstGeom prst="rect">
            <a:avLst/>
          </a:prstGeom>
          <a:noFill/>
        </p:spPr>
        <p:txBody>
          <a:bodyPr wrap="square" lIns="0" tIns="0" rIns="0" bIns="0" rtlCol="0">
            <a:noAutofit/>
          </a:bodyPr>
          <a:lstStyle/>
          <a:p>
            <a:pPr>
              <a:lnSpc>
                <a:spcPct val="90000"/>
              </a:lnSpc>
            </a:pPr>
            <a:r>
              <a:rPr lang="en-GB" b="1" dirty="0"/>
              <a:t>Workloads</a:t>
            </a:r>
          </a:p>
        </p:txBody>
      </p:sp>
    </p:spTree>
    <p:extLst>
      <p:ext uri="{BB962C8B-B14F-4D97-AF65-F5344CB8AC3E}">
        <p14:creationId xmlns:p14="http://schemas.microsoft.com/office/powerpoint/2010/main" val="194159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FCEFA-05D9-154E-B786-E28ECED84EA7}"/>
              </a:ext>
            </a:extLst>
          </p:cNvPr>
          <p:cNvSpPr>
            <a:spLocks noGrp="1"/>
          </p:cNvSpPr>
          <p:nvPr>
            <p:ph type="title"/>
          </p:nvPr>
        </p:nvSpPr>
        <p:spPr/>
        <p:txBody>
          <a:bodyPr/>
          <a:lstStyle/>
          <a:p>
            <a:r>
              <a:rPr lang="en-US" dirty="0"/>
              <a:t>HPE listened to our SMB customers</a:t>
            </a:r>
          </a:p>
        </p:txBody>
      </p:sp>
      <p:sp>
        <p:nvSpPr>
          <p:cNvPr id="3" name="Text Placeholder 2">
            <a:extLst>
              <a:ext uri="{FF2B5EF4-FFF2-40B4-BE49-F238E27FC236}">
                <a16:creationId xmlns:a16="http://schemas.microsoft.com/office/drawing/2014/main" id="{748A0556-7F2D-DE4E-9015-6054F006C1A5}"/>
              </a:ext>
            </a:extLst>
          </p:cNvPr>
          <p:cNvSpPr>
            <a:spLocks noGrp="1"/>
          </p:cNvSpPr>
          <p:nvPr>
            <p:ph type="body" sz="quarter" idx="13"/>
          </p:nvPr>
        </p:nvSpPr>
        <p:spPr/>
        <p:txBody>
          <a:bodyPr/>
          <a:lstStyle/>
          <a:p>
            <a:r>
              <a:rPr lang="en-US" dirty="0"/>
              <a:t>What do you really need from your IT?</a:t>
            </a:r>
          </a:p>
          <a:p>
            <a:endParaRPr lang="en-US" dirty="0"/>
          </a:p>
        </p:txBody>
      </p:sp>
      <p:sp>
        <p:nvSpPr>
          <p:cNvPr id="4" name="Text Placeholder 3">
            <a:extLst>
              <a:ext uri="{FF2B5EF4-FFF2-40B4-BE49-F238E27FC236}">
                <a16:creationId xmlns:a16="http://schemas.microsoft.com/office/drawing/2014/main" id="{85D39F75-5320-384C-8A80-FE918C3B8CC2}"/>
              </a:ext>
            </a:extLst>
          </p:cNvPr>
          <p:cNvSpPr>
            <a:spLocks noGrp="1"/>
          </p:cNvSpPr>
          <p:nvPr>
            <p:ph type="body" idx="1"/>
          </p:nvPr>
        </p:nvSpPr>
        <p:spPr>
          <a:xfrm>
            <a:off x="609441" y="1523999"/>
            <a:ext cx="3428841" cy="228601"/>
          </a:xfrm>
        </p:spPr>
        <p:txBody>
          <a:bodyPr/>
          <a:lstStyle/>
          <a:p>
            <a:r>
              <a:rPr lang="en-US" dirty="0"/>
              <a:t>I will fear no technology.</a:t>
            </a:r>
          </a:p>
          <a:p>
            <a:endParaRPr lang="en-US" dirty="0"/>
          </a:p>
        </p:txBody>
      </p:sp>
      <p:sp>
        <p:nvSpPr>
          <p:cNvPr id="5" name="Text Placeholder 4">
            <a:extLst>
              <a:ext uri="{FF2B5EF4-FFF2-40B4-BE49-F238E27FC236}">
                <a16:creationId xmlns:a16="http://schemas.microsoft.com/office/drawing/2014/main" id="{9CFD00F2-A7F2-804B-8662-AB42F15AF158}"/>
              </a:ext>
            </a:extLst>
          </p:cNvPr>
          <p:cNvSpPr>
            <a:spLocks noGrp="1"/>
          </p:cNvSpPr>
          <p:nvPr>
            <p:ph type="body" sz="quarter" idx="14"/>
          </p:nvPr>
        </p:nvSpPr>
        <p:spPr>
          <a:xfrm>
            <a:off x="609441" y="3998452"/>
            <a:ext cx="3429000" cy="1640449"/>
          </a:xfrm>
        </p:spPr>
        <p:txBody>
          <a:bodyPr>
            <a:spAutoFit/>
          </a:bodyPr>
          <a:lstStyle/>
          <a:p>
            <a:pPr marL="0" indent="0">
              <a:buNone/>
            </a:pPr>
            <a:r>
              <a:rPr lang="en-US" b="1" dirty="0"/>
              <a:t>Customers are my business, not IT</a:t>
            </a:r>
          </a:p>
          <a:p>
            <a:r>
              <a:rPr lang="en-US" dirty="0"/>
              <a:t> </a:t>
            </a:r>
            <a:r>
              <a:rPr lang="en-US" sz="1400" dirty="0"/>
              <a:t>I expect IT to </a:t>
            </a:r>
            <a:r>
              <a:rPr lang="en-US" sz="1400" b="1" dirty="0"/>
              <a:t>work</a:t>
            </a:r>
            <a:r>
              <a:rPr lang="en-US" sz="1400" dirty="0"/>
              <a:t>.</a:t>
            </a:r>
          </a:p>
          <a:p>
            <a:r>
              <a:rPr lang="en-US" sz="1400" dirty="0"/>
              <a:t>I need IT to </a:t>
            </a:r>
            <a:r>
              <a:rPr lang="en-US" sz="1400" b="1" dirty="0"/>
              <a:t>improve my business</a:t>
            </a:r>
            <a:r>
              <a:rPr lang="en-US" sz="1400" dirty="0"/>
              <a:t>.</a:t>
            </a:r>
          </a:p>
          <a:p>
            <a:r>
              <a:rPr lang="en-US" sz="1400" dirty="0"/>
              <a:t>I need </a:t>
            </a:r>
            <a:r>
              <a:rPr lang="en-US" sz="1400" b="1" dirty="0"/>
              <a:t>IT advice</a:t>
            </a:r>
            <a:r>
              <a:rPr lang="en-US" sz="1400" dirty="0"/>
              <a:t>.</a:t>
            </a:r>
          </a:p>
          <a:p>
            <a:r>
              <a:rPr lang="en-US" sz="1400" dirty="0"/>
              <a:t>I need to keep IT </a:t>
            </a:r>
            <a:r>
              <a:rPr lang="en-US" sz="1400" b="1" dirty="0"/>
              <a:t>up and running</a:t>
            </a:r>
            <a:r>
              <a:rPr lang="en-US" sz="1400" dirty="0"/>
              <a:t>.</a:t>
            </a:r>
            <a:endParaRPr lang="en-US" dirty="0"/>
          </a:p>
        </p:txBody>
      </p:sp>
      <p:sp>
        <p:nvSpPr>
          <p:cNvPr id="6" name="Text Placeholder 5">
            <a:extLst>
              <a:ext uri="{FF2B5EF4-FFF2-40B4-BE49-F238E27FC236}">
                <a16:creationId xmlns:a16="http://schemas.microsoft.com/office/drawing/2014/main" id="{A74B99FF-E6CA-AD49-907E-06627BB0441C}"/>
              </a:ext>
            </a:extLst>
          </p:cNvPr>
          <p:cNvSpPr>
            <a:spLocks noGrp="1"/>
          </p:cNvSpPr>
          <p:nvPr>
            <p:ph type="body" idx="17"/>
          </p:nvPr>
        </p:nvSpPr>
        <p:spPr>
          <a:xfrm>
            <a:off x="4381500" y="1523999"/>
            <a:ext cx="3467100" cy="320040"/>
          </a:xfrm>
        </p:spPr>
        <p:txBody>
          <a:bodyPr/>
          <a:lstStyle/>
          <a:p>
            <a:r>
              <a:rPr lang="en-US" dirty="0"/>
              <a:t>No worries, safe and secure.</a:t>
            </a:r>
          </a:p>
        </p:txBody>
      </p:sp>
      <p:sp>
        <p:nvSpPr>
          <p:cNvPr id="7" name="Text Placeholder 6">
            <a:extLst>
              <a:ext uri="{FF2B5EF4-FFF2-40B4-BE49-F238E27FC236}">
                <a16:creationId xmlns:a16="http://schemas.microsoft.com/office/drawing/2014/main" id="{AD3BA880-F218-AB48-BA43-CFA31F18CFA2}"/>
              </a:ext>
            </a:extLst>
          </p:cNvPr>
          <p:cNvSpPr>
            <a:spLocks noGrp="1"/>
          </p:cNvSpPr>
          <p:nvPr>
            <p:ph type="body" sz="quarter" idx="15"/>
          </p:nvPr>
        </p:nvSpPr>
        <p:spPr>
          <a:xfrm>
            <a:off x="4381500" y="3998452"/>
            <a:ext cx="3429000" cy="1640449"/>
          </a:xfrm>
        </p:spPr>
        <p:txBody>
          <a:bodyPr>
            <a:spAutoFit/>
          </a:bodyPr>
          <a:lstStyle/>
          <a:p>
            <a:pPr marL="0" indent="0">
              <a:buNone/>
            </a:pPr>
            <a:r>
              <a:rPr lang="en-US" b="1" dirty="0"/>
              <a:t>I don’t have the luxury of downtime</a:t>
            </a:r>
          </a:p>
          <a:p>
            <a:r>
              <a:rPr lang="en-US" dirty="0"/>
              <a:t> </a:t>
            </a:r>
            <a:r>
              <a:rPr lang="en-US" sz="1400" dirty="0"/>
              <a:t>I need </a:t>
            </a:r>
            <a:r>
              <a:rPr lang="en-US" sz="1400" b="1" dirty="0"/>
              <a:t>complete solutions</a:t>
            </a:r>
            <a:r>
              <a:rPr lang="en-US" sz="1400" dirty="0"/>
              <a:t>.</a:t>
            </a:r>
          </a:p>
          <a:p>
            <a:r>
              <a:rPr lang="en-US" sz="1400" dirty="0"/>
              <a:t>I need IT to be </a:t>
            </a:r>
            <a:r>
              <a:rPr lang="en-US" sz="1400" b="1" dirty="0"/>
              <a:t>rock-solid reliable</a:t>
            </a:r>
            <a:r>
              <a:rPr lang="en-US" sz="1400" dirty="0"/>
              <a:t>.</a:t>
            </a:r>
          </a:p>
          <a:p>
            <a:r>
              <a:rPr lang="en-US" sz="1400" dirty="0"/>
              <a:t>I need </a:t>
            </a:r>
            <a:r>
              <a:rPr lang="en-US" sz="1400" b="1" dirty="0"/>
              <a:t>protection from cyberthreats</a:t>
            </a:r>
            <a:r>
              <a:rPr lang="en-US" sz="1400" dirty="0"/>
              <a:t>.</a:t>
            </a:r>
          </a:p>
          <a:p>
            <a:r>
              <a:rPr lang="en-US" sz="1400" dirty="0"/>
              <a:t>I need hassle-free </a:t>
            </a:r>
            <a:r>
              <a:rPr lang="en-US" sz="1400" b="1" dirty="0"/>
              <a:t>technical support</a:t>
            </a:r>
            <a:r>
              <a:rPr lang="en-US" sz="1400" dirty="0"/>
              <a:t>.</a:t>
            </a:r>
          </a:p>
        </p:txBody>
      </p:sp>
      <p:sp>
        <p:nvSpPr>
          <p:cNvPr id="8" name="Text Placeholder 7">
            <a:extLst>
              <a:ext uri="{FF2B5EF4-FFF2-40B4-BE49-F238E27FC236}">
                <a16:creationId xmlns:a16="http://schemas.microsoft.com/office/drawing/2014/main" id="{DFEAD90E-FAF4-7742-82A5-372B762DC373}"/>
              </a:ext>
            </a:extLst>
          </p:cNvPr>
          <p:cNvSpPr>
            <a:spLocks noGrp="1"/>
          </p:cNvSpPr>
          <p:nvPr>
            <p:ph type="body" idx="18"/>
          </p:nvPr>
        </p:nvSpPr>
        <p:spPr>
          <a:xfrm>
            <a:off x="8150384" y="1523999"/>
            <a:ext cx="3428841" cy="320040"/>
          </a:xfrm>
        </p:spPr>
        <p:txBody>
          <a:bodyPr/>
          <a:lstStyle/>
          <a:p>
            <a:r>
              <a:rPr lang="en-US" dirty="0"/>
              <a:t>Wow, that was efficient.</a:t>
            </a:r>
          </a:p>
        </p:txBody>
      </p:sp>
      <p:sp>
        <p:nvSpPr>
          <p:cNvPr id="9" name="Text Placeholder 8">
            <a:extLst>
              <a:ext uri="{FF2B5EF4-FFF2-40B4-BE49-F238E27FC236}">
                <a16:creationId xmlns:a16="http://schemas.microsoft.com/office/drawing/2014/main" id="{2A256206-E326-2347-B381-2BE1ACED7B0C}"/>
              </a:ext>
            </a:extLst>
          </p:cNvPr>
          <p:cNvSpPr>
            <a:spLocks noGrp="1"/>
          </p:cNvSpPr>
          <p:nvPr>
            <p:ph type="body" sz="quarter" idx="16"/>
          </p:nvPr>
        </p:nvSpPr>
        <p:spPr>
          <a:xfrm>
            <a:off x="8150384" y="3998452"/>
            <a:ext cx="3660616" cy="1640449"/>
          </a:xfrm>
        </p:spPr>
        <p:txBody>
          <a:bodyPr wrap="square">
            <a:spAutoFit/>
          </a:bodyPr>
          <a:lstStyle/>
          <a:p>
            <a:pPr marL="0" indent="0">
              <a:buNone/>
            </a:pPr>
            <a:r>
              <a:rPr lang="en-US" b="1" dirty="0"/>
              <a:t>Getting the best return is vital</a:t>
            </a:r>
          </a:p>
          <a:p>
            <a:r>
              <a:rPr lang="en-US" sz="1400" dirty="0"/>
              <a:t>I need </a:t>
            </a:r>
            <a:r>
              <a:rPr lang="en-US" sz="1400" b="1" dirty="0"/>
              <a:t>IT to be fully utilized</a:t>
            </a:r>
            <a:r>
              <a:rPr lang="en-US" sz="1400" dirty="0"/>
              <a:t>. </a:t>
            </a:r>
          </a:p>
          <a:p>
            <a:r>
              <a:rPr lang="en-US" sz="1400" dirty="0"/>
              <a:t>I’ll pay the </a:t>
            </a:r>
            <a:r>
              <a:rPr lang="en-US" sz="1400" b="1" dirty="0"/>
              <a:t>right price for the best</a:t>
            </a:r>
            <a:r>
              <a:rPr lang="en-US" sz="1400" dirty="0"/>
              <a:t>. </a:t>
            </a:r>
          </a:p>
          <a:p>
            <a:r>
              <a:rPr lang="en-US" sz="1400" dirty="0"/>
              <a:t>I want to </a:t>
            </a:r>
            <a:r>
              <a:rPr lang="en-US" sz="1400" b="1" dirty="0"/>
              <a:t>purchase on my terms</a:t>
            </a:r>
            <a:r>
              <a:rPr lang="en-US" sz="1400" dirty="0"/>
              <a:t>.</a:t>
            </a:r>
          </a:p>
          <a:p>
            <a:r>
              <a:rPr lang="en-US" sz="1400" dirty="0"/>
              <a:t>I </a:t>
            </a:r>
            <a:r>
              <a:rPr lang="en-US" sz="1400" b="1" dirty="0"/>
              <a:t>prefer to pay only for what I use</a:t>
            </a:r>
            <a:r>
              <a:rPr lang="en-US" sz="1400" dirty="0"/>
              <a:t>.</a:t>
            </a:r>
          </a:p>
        </p:txBody>
      </p:sp>
      <p:pic>
        <p:nvPicPr>
          <p:cNvPr id="17" name="Picture 16">
            <a:extLst>
              <a:ext uri="{FF2B5EF4-FFF2-40B4-BE49-F238E27FC236}">
                <a16:creationId xmlns:a16="http://schemas.microsoft.com/office/drawing/2014/main" id="{8BA6EB57-5E45-4941-A9D7-AFE43C29008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78325" y="1867782"/>
            <a:ext cx="3432016" cy="2011195"/>
          </a:xfrm>
          <a:prstGeom prst="rect">
            <a:avLst/>
          </a:prstGeom>
        </p:spPr>
      </p:pic>
      <p:pic>
        <p:nvPicPr>
          <p:cNvPr id="19" name="Picture 18">
            <a:extLst>
              <a:ext uri="{FF2B5EF4-FFF2-40B4-BE49-F238E27FC236}">
                <a16:creationId xmlns:a16="http://schemas.microsoft.com/office/drawing/2014/main" id="{7530BDCA-6AA8-8941-842C-68E4F505844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50384" y="1867782"/>
            <a:ext cx="3429000" cy="2015488"/>
          </a:xfrm>
          <a:prstGeom prst="rect">
            <a:avLst/>
          </a:prstGeom>
        </p:spPr>
      </p:pic>
      <p:sp>
        <p:nvSpPr>
          <p:cNvPr id="20" name="TextBox 19">
            <a:extLst>
              <a:ext uri="{FF2B5EF4-FFF2-40B4-BE49-F238E27FC236}">
                <a16:creationId xmlns:a16="http://schemas.microsoft.com/office/drawing/2014/main" id="{7C07AC34-BE67-0647-BFEF-9BAE1BDD169E}"/>
              </a:ext>
            </a:extLst>
          </p:cNvPr>
          <p:cNvSpPr txBox="1"/>
          <p:nvPr/>
        </p:nvSpPr>
        <p:spPr>
          <a:xfrm>
            <a:off x="12766699" y="2778101"/>
            <a:ext cx="0" cy="0"/>
          </a:xfrm>
          <a:prstGeom prst="rect">
            <a:avLst/>
          </a:prstGeom>
          <a:noFill/>
        </p:spPr>
        <p:txBody>
          <a:bodyPr wrap="none" lIns="0" tIns="0" rIns="0" bIns="0" rtlCol="0">
            <a:noAutofit/>
          </a:bodyPr>
          <a:lstStyle/>
          <a:p>
            <a:pPr>
              <a:lnSpc>
                <a:spcPct val="90000"/>
              </a:lnSpc>
            </a:pPr>
            <a:endParaRPr lang="en-US" dirty="0"/>
          </a:p>
        </p:txBody>
      </p:sp>
      <p:pic>
        <p:nvPicPr>
          <p:cNvPr id="22" name="Picture 21">
            <a:extLst>
              <a:ext uri="{FF2B5EF4-FFF2-40B4-BE49-F238E27FC236}">
                <a16:creationId xmlns:a16="http://schemas.microsoft.com/office/drawing/2014/main" id="{0EF7E3AD-C5AE-F940-A959-CA748A3FC0F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09441" y="1867782"/>
            <a:ext cx="3429000" cy="2015488"/>
          </a:xfrm>
          <a:prstGeom prst="rect">
            <a:avLst/>
          </a:prstGeom>
        </p:spPr>
      </p:pic>
    </p:spTree>
    <p:extLst>
      <p:ext uri="{BB962C8B-B14F-4D97-AF65-F5344CB8AC3E}">
        <p14:creationId xmlns:p14="http://schemas.microsoft.com/office/powerpoint/2010/main" val="226991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1">
            <a:extLst>
              <a:ext uri="{FF2B5EF4-FFF2-40B4-BE49-F238E27FC236}">
                <a16:creationId xmlns:a16="http://schemas.microsoft.com/office/drawing/2014/main" id="{A937D233-7B92-4D91-B32E-6D16C5802A75}"/>
              </a:ext>
            </a:extLst>
          </p:cNvPr>
          <p:cNvSpPr>
            <a:spLocks noGrp="1"/>
          </p:cNvSpPr>
          <p:nvPr>
            <p:ph type="title"/>
          </p:nvPr>
        </p:nvSpPr>
        <p:spPr>
          <a:xfrm>
            <a:off x="480232" y="125552"/>
            <a:ext cx="10969943" cy="411480"/>
          </a:xfrm>
        </p:spPr>
        <p:txBody>
          <a:bodyPr/>
          <a:lstStyle/>
          <a:p>
            <a:r>
              <a:rPr lang="en-US" dirty="0"/>
              <a:t>The HPE approach</a:t>
            </a:r>
          </a:p>
        </p:txBody>
      </p:sp>
      <p:sp>
        <p:nvSpPr>
          <p:cNvPr id="25" name="Text Placeholder 1">
            <a:extLst>
              <a:ext uri="{FF2B5EF4-FFF2-40B4-BE49-F238E27FC236}">
                <a16:creationId xmlns:a16="http://schemas.microsoft.com/office/drawing/2014/main" id="{E332DA7E-36D5-4707-8993-AFF32B39FC43}"/>
              </a:ext>
            </a:extLst>
          </p:cNvPr>
          <p:cNvSpPr txBox="1">
            <a:spLocks/>
          </p:cNvSpPr>
          <p:nvPr/>
        </p:nvSpPr>
        <p:spPr>
          <a:xfrm>
            <a:off x="410657" y="470969"/>
            <a:ext cx="10969943" cy="381000"/>
          </a:xfrm>
          <a:prstGeom prst="rect">
            <a:avLst/>
          </a:prstGeom>
        </p:spPr>
        <p:txBody>
          <a:bodyP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pPr marL="0" indent="0">
              <a:buNone/>
            </a:pPr>
            <a:r>
              <a:rPr lang="en-US" dirty="0"/>
              <a:t>Giving you what you need to succeed</a:t>
            </a:r>
          </a:p>
        </p:txBody>
      </p:sp>
      <p:sp>
        <p:nvSpPr>
          <p:cNvPr id="26" name="Content Placeholder 15">
            <a:extLst>
              <a:ext uri="{FF2B5EF4-FFF2-40B4-BE49-F238E27FC236}">
                <a16:creationId xmlns:a16="http://schemas.microsoft.com/office/drawing/2014/main" id="{D3C0C258-9BC3-4CB6-AF0D-44C9966E887F}"/>
              </a:ext>
            </a:extLst>
          </p:cNvPr>
          <p:cNvSpPr txBox="1">
            <a:spLocks/>
          </p:cNvSpPr>
          <p:nvPr/>
        </p:nvSpPr>
        <p:spPr>
          <a:xfrm>
            <a:off x="609600" y="1275521"/>
            <a:ext cx="10969784" cy="4571999"/>
          </a:xfrm>
          <a:prstGeom prst="rect">
            <a:avLst/>
          </a:prstGeom>
        </p:spPr>
        <p:txBody>
          <a:bodyPr>
            <a:spAutoFit/>
          </a:bodyP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pPr marL="0" indent="0">
              <a:buFont typeface="MetricHPE Light" panose="020B0303030202060203" pitchFamily="34" charset="0"/>
              <a:buNone/>
            </a:pPr>
            <a:r>
              <a:rPr lang="en-US" dirty="0"/>
              <a:t>“Your customers are the heart of your business, your primary concern. You can trust HPE and our partners to take care of your IT so that you can take care of your customers.” </a:t>
            </a:r>
          </a:p>
        </p:txBody>
      </p:sp>
      <p:sp>
        <p:nvSpPr>
          <p:cNvPr id="27" name="Text Placeholder 17">
            <a:extLst>
              <a:ext uri="{FF2B5EF4-FFF2-40B4-BE49-F238E27FC236}">
                <a16:creationId xmlns:a16="http://schemas.microsoft.com/office/drawing/2014/main" id="{CB5B7C36-1FBD-4F48-BBEA-EBE7FA5BE4FF}"/>
              </a:ext>
            </a:extLst>
          </p:cNvPr>
          <p:cNvSpPr txBox="1">
            <a:spLocks/>
          </p:cNvSpPr>
          <p:nvPr/>
        </p:nvSpPr>
        <p:spPr>
          <a:xfrm>
            <a:off x="609600" y="2911452"/>
            <a:ext cx="3429000" cy="3074688"/>
          </a:xfrm>
          <a:prstGeom prst="rect">
            <a:avLst/>
          </a:prstGeom>
          <a:ln w="28575" cap="sq">
            <a:solidFill>
              <a:srgbClr val="00B08A"/>
            </a:solidFill>
            <a:miter lim="800000"/>
          </a:ln>
        </p:spPr>
        <p:txBody>
          <a:bodyPr vert="horz" lIns="182880" tIns="182880" rIns="182880" bIns="182880" rtlCol="0">
            <a:sp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6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9pPr>
          </a:lstStyle>
          <a:p>
            <a:r>
              <a:rPr lang="en-US" sz="1800" b="1" dirty="0"/>
              <a:t>No worries:</a:t>
            </a:r>
            <a:r>
              <a:rPr lang="en-US" sz="1800" dirty="0"/>
              <a:t> Expert ecosystem </a:t>
            </a:r>
            <a:br>
              <a:rPr lang="en-US" sz="1800" dirty="0"/>
            </a:br>
            <a:r>
              <a:rPr lang="en-US" sz="1800" dirty="0"/>
              <a:t>of technologists</a:t>
            </a:r>
          </a:p>
          <a:p>
            <a:r>
              <a:rPr lang="en-US" sz="1800" b="1" dirty="0"/>
              <a:t>Confidence:</a:t>
            </a:r>
            <a:r>
              <a:rPr lang="en-US" sz="1800" dirty="0"/>
              <a:t> Configured, tested, and validated solutions</a:t>
            </a:r>
          </a:p>
          <a:p>
            <a:r>
              <a:rPr lang="en-US" sz="1800" b="1" dirty="0"/>
              <a:t>Hands-free:</a:t>
            </a:r>
            <a:r>
              <a:rPr lang="en-US" sz="1800" dirty="0"/>
              <a:t> Automated infrastructure deployment and management</a:t>
            </a:r>
          </a:p>
          <a:p>
            <a:r>
              <a:rPr lang="en-US" sz="1800" b="1" dirty="0"/>
              <a:t>Cloud-ready:</a:t>
            </a:r>
            <a:r>
              <a:rPr lang="en-US" sz="1800" dirty="0"/>
              <a:t> Easily add on to </a:t>
            </a:r>
            <a:br>
              <a:rPr lang="en-US" sz="1800" dirty="0"/>
            </a:br>
            <a:r>
              <a:rPr lang="en-US" sz="1800" dirty="0"/>
              <a:t>on-premises solutions</a:t>
            </a:r>
          </a:p>
        </p:txBody>
      </p:sp>
      <p:sp>
        <p:nvSpPr>
          <p:cNvPr id="28" name="Text Placeholder 19">
            <a:extLst>
              <a:ext uri="{FF2B5EF4-FFF2-40B4-BE49-F238E27FC236}">
                <a16:creationId xmlns:a16="http://schemas.microsoft.com/office/drawing/2014/main" id="{52F250C2-0857-4718-95B6-157C19C2E946}"/>
              </a:ext>
            </a:extLst>
          </p:cNvPr>
          <p:cNvSpPr txBox="1">
            <a:spLocks/>
          </p:cNvSpPr>
          <p:nvPr/>
        </p:nvSpPr>
        <p:spPr>
          <a:xfrm>
            <a:off x="609600" y="2117035"/>
            <a:ext cx="3429000" cy="803199"/>
          </a:xfrm>
          <a:prstGeom prst="rect">
            <a:avLst/>
          </a:prstGeom>
          <a:solidFill>
            <a:srgbClr val="00B08A"/>
          </a:solidFill>
          <a:ln w="28575" cap="sq">
            <a:solidFill>
              <a:srgbClr val="00B08A"/>
            </a:solidFill>
            <a:miter lim="800000"/>
          </a:ln>
        </p:spPr>
        <p:txBody>
          <a:bodyPr vert="horz" lIns="182880" tIns="182880" rIns="182880" bIns="18288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r>
              <a:rPr lang="en-US" dirty="0">
                <a:solidFill>
                  <a:schemeClr val="bg1"/>
                </a:solidFill>
              </a:rPr>
              <a:t>Focus on customers, </a:t>
            </a:r>
          </a:p>
          <a:p>
            <a:r>
              <a:rPr lang="en-US" sz="1600" b="0" dirty="0">
                <a:solidFill>
                  <a:schemeClr val="bg1"/>
                </a:solidFill>
              </a:rPr>
              <a:t>knowing your IT needs are taken care of</a:t>
            </a:r>
          </a:p>
        </p:txBody>
      </p:sp>
      <p:sp>
        <p:nvSpPr>
          <p:cNvPr id="29" name="Text Placeholder 17">
            <a:extLst>
              <a:ext uri="{FF2B5EF4-FFF2-40B4-BE49-F238E27FC236}">
                <a16:creationId xmlns:a16="http://schemas.microsoft.com/office/drawing/2014/main" id="{F7A4FC5E-36B8-4440-AC75-A4C3840AC1CB}"/>
              </a:ext>
            </a:extLst>
          </p:cNvPr>
          <p:cNvSpPr txBox="1">
            <a:spLocks/>
          </p:cNvSpPr>
          <p:nvPr/>
        </p:nvSpPr>
        <p:spPr>
          <a:xfrm>
            <a:off x="4379992" y="2911452"/>
            <a:ext cx="3429000" cy="3074688"/>
          </a:xfrm>
          <a:prstGeom prst="rect">
            <a:avLst/>
          </a:prstGeom>
          <a:ln w="28575" cap="sq">
            <a:solidFill>
              <a:srgbClr val="32DAC8"/>
            </a:solidFill>
            <a:miter lim="800000"/>
          </a:ln>
        </p:spPr>
        <p:txBody>
          <a:bodyPr vert="horz" lIns="182880" tIns="182880" rIns="182880" bIns="182880" rtlCol="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6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9pPr>
          </a:lstStyle>
          <a:p>
            <a:r>
              <a:rPr lang="en-US" sz="1800" b="1" dirty="0"/>
              <a:t>Protect:</a:t>
            </a:r>
            <a:r>
              <a:rPr lang="en-US" sz="1800" dirty="0"/>
              <a:t> With the world’s most secure industry-standard servers</a:t>
            </a:r>
          </a:p>
          <a:p>
            <a:r>
              <a:rPr lang="en-US" sz="1800" b="1" dirty="0"/>
              <a:t>Shield: </a:t>
            </a:r>
            <a:r>
              <a:rPr lang="en-US" sz="1800" dirty="0"/>
              <a:t>Sensitive information from cyber threats</a:t>
            </a:r>
          </a:p>
          <a:p>
            <a:r>
              <a:rPr lang="en-US" sz="1800" b="1" dirty="0"/>
              <a:t>Avoid downtime:</a:t>
            </a:r>
            <a:r>
              <a:rPr lang="en-US" sz="1800" dirty="0"/>
              <a:t> Continuous </a:t>
            </a:r>
            <a:br>
              <a:rPr lang="en-US" sz="1800" dirty="0"/>
            </a:br>
            <a:r>
              <a:rPr lang="en-US" sz="1800" dirty="0"/>
              <a:t>business operations</a:t>
            </a:r>
          </a:p>
          <a:p>
            <a:r>
              <a:rPr lang="en-US" sz="1800" b="1" dirty="0"/>
              <a:t>Control access:</a:t>
            </a:r>
            <a:r>
              <a:rPr lang="en-US" sz="1800" dirty="0"/>
              <a:t> To vital business data</a:t>
            </a:r>
          </a:p>
        </p:txBody>
      </p:sp>
      <p:sp>
        <p:nvSpPr>
          <p:cNvPr id="30" name="Text Placeholder 19">
            <a:extLst>
              <a:ext uri="{FF2B5EF4-FFF2-40B4-BE49-F238E27FC236}">
                <a16:creationId xmlns:a16="http://schemas.microsoft.com/office/drawing/2014/main" id="{745F931A-A815-41F2-B72C-A8AD07CDA665}"/>
              </a:ext>
            </a:extLst>
          </p:cNvPr>
          <p:cNvSpPr txBox="1">
            <a:spLocks/>
          </p:cNvSpPr>
          <p:nvPr/>
        </p:nvSpPr>
        <p:spPr>
          <a:xfrm>
            <a:off x="4379992" y="2117035"/>
            <a:ext cx="3429000" cy="803199"/>
          </a:xfrm>
          <a:prstGeom prst="rect">
            <a:avLst/>
          </a:prstGeom>
          <a:solidFill>
            <a:srgbClr val="32DAC8"/>
          </a:solidFill>
          <a:ln w="28575" cap="sq">
            <a:solidFill>
              <a:srgbClr val="32DAC8"/>
            </a:solidFill>
            <a:miter lim="800000"/>
          </a:ln>
        </p:spPr>
        <p:txBody>
          <a:bodyPr vert="horz" lIns="182880" tIns="182880" rIns="182880" bIns="18288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r>
              <a:rPr lang="en-US" sz="1600" b="0" dirty="0">
                <a:solidFill>
                  <a:schemeClr val="bg1"/>
                </a:solidFill>
              </a:rPr>
              <a:t>Sleep well at night with</a:t>
            </a:r>
          </a:p>
          <a:p>
            <a:r>
              <a:rPr lang="en-US" dirty="0">
                <a:solidFill>
                  <a:schemeClr val="bg1"/>
                </a:solidFill>
              </a:rPr>
              <a:t>360-degree security</a:t>
            </a:r>
            <a:endParaRPr lang="en-US" sz="1600" dirty="0">
              <a:solidFill>
                <a:schemeClr val="bg1"/>
              </a:solidFill>
            </a:endParaRPr>
          </a:p>
        </p:txBody>
      </p:sp>
      <p:sp>
        <p:nvSpPr>
          <p:cNvPr id="31" name="Text Placeholder 17">
            <a:extLst>
              <a:ext uri="{FF2B5EF4-FFF2-40B4-BE49-F238E27FC236}">
                <a16:creationId xmlns:a16="http://schemas.microsoft.com/office/drawing/2014/main" id="{2B4B303C-D9D1-4F39-B6A6-7E953A11349F}"/>
              </a:ext>
            </a:extLst>
          </p:cNvPr>
          <p:cNvSpPr txBox="1">
            <a:spLocks/>
          </p:cNvSpPr>
          <p:nvPr/>
        </p:nvSpPr>
        <p:spPr>
          <a:xfrm>
            <a:off x="8150384" y="2911452"/>
            <a:ext cx="3429000" cy="3074688"/>
          </a:xfrm>
          <a:prstGeom prst="rect">
            <a:avLst/>
          </a:prstGeom>
          <a:ln w="28575" cap="sq">
            <a:solidFill>
              <a:srgbClr val="C6C9CA"/>
            </a:solidFill>
            <a:miter lim="800000"/>
          </a:ln>
        </p:spPr>
        <p:txBody>
          <a:bodyPr vert="horz" lIns="182880" tIns="182880" rIns="182880" bIns="182880" rtlCol="0">
            <a:noAutofit/>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6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4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100" kern="1200">
                <a:solidFill>
                  <a:schemeClr val="tx1"/>
                </a:solidFill>
                <a:latin typeface="+mn-lt"/>
                <a:ea typeface="+mn-ea"/>
                <a:cs typeface="+mn-cs"/>
              </a:defRPr>
            </a:lvl9pPr>
          </a:lstStyle>
          <a:p>
            <a:r>
              <a:rPr lang="en-US" sz="1800" b="1" dirty="0"/>
              <a:t>Save time and money:</a:t>
            </a:r>
            <a:r>
              <a:rPr lang="en-US" sz="1800" dirty="0"/>
              <a:t> Fewer resources required to manage IT</a:t>
            </a:r>
          </a:p>
          <a:p>
            <a:r>
              <a:rPr lang="en-US" sz="1800" b="1" dirty="0"/>
              <a:t>No-nonsense value pricing:</a:t>
            </a:r>
            <a:r>
              <a:rPr lang="en-US" sz="1800" dirty="0"/>
              <a:t> Flexible, more predictive financing</a:t>
            </a:r>
          </a:p>
          <a:p>
            <a:r>
              <a:rPr lang="en-US" sz="1800" b="1" dirty="0"/>
              <a:t>Pay-as-you-grow:</a:t>
            </a:r>
            <a:r>
              <a:rPr lang="en-US" sz="1800" dirty="0"/>
              <a:t> HPE Financial Services</a:t>
            </a:r>
          </a:p>
        </p:txBody>
      </p:sp>
      <p:sp>
        <p:nvSpPr>
          <p:cNvPr id="32" name="Text Placeholder 19">
            <a:extLst>
              <a:ext uri="{FF2B5EF4-FFF2-40B4-BE49-F238E27FC236}">
                <a16:creationId xmlns:a16="http://schemas.microsoft.com/office/drawing/2014/main" id="{99CF8474-A873-4030-84B1-D4C006E27C6F}"/>
              </a:ext>
            </a:extLst>
          </p:cNvPr>
          <p:cNvSpPr txBox="1">
            <a:spLocks/>
          </p:cNvSpPr>
          <p:nvPr/>
        </p:nvSpPr>
        <p:spPr>
          <a:xfrm>
            <a:off x="8150384" y="2117035"/>
            <a:ext cx="3429000" cy="803199"/>
          </a:xfrm>
          <a:prstGeom prst="rect">
            <a:avLst/>
          </a:prstGeom>
          <a:solidFill>
            <a:srgbClr val="C6C9CA"/>
          </a:solidFill>
          <a:ln w="28575" cap="sq">
            <a:solidFill>
              <a:srgbClr val="C6C9CA"/>
            </a:solidFill>
            <a:miter lim="800000"/>
          </a:ln>
        </p:spPr>
        <p:txBody>
          <a:bodyPr vert="horz" lIns="182880" tIns="182880" rIns="182880" bIns="182880" rtlCol="0" anchor="ctr">
            <a:noAutofit/>
          </a:bodyPr>
          <a:lstStyle>
            <a:lvl1pPr marL="0" indent="0" algn="l" defTabSz="914400" rtl="0" eaLnBrk="1" latinLnBrk="0" hangingPunct="1">
              <a:lnSpc>
                <a:spcPct val="90000"/>
              </a:lnSpc>
              <a:spcBef>
                <a:spcPts val="0"/>
              </a:spcBef>
              <a:buClr>
                <a:schemeClr val="tx1"/>
              </a:buClr>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800"/>
              </a:spcBef>
              <a:buClr>
                <a:schemeClr val="tx1"/>
              </a:buClr>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tx1"/>
              </a:buClr>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600"/>
              </a:spcBef>
              <a:buClr>
                <a:schemeClr val="tx1"/>
              </a:buClr>
              <a:buFont typeface="Arial" panose="020B0604020202020204" pitchFamily="34" charset="0"/>
              <a:buNone/>
              <a:defRPr sz="1600" b="1" kern="1200">
                <a:solidFill>
                  <a:schemeClr val="tx1"/>
                </a:solidFill>
                <a:latin typeface="+mn-lt"/>
                <a:ea typeface="+mn-ea"/>
                <a:cs typeface="+mn-cs"/>
              </a:defRPr>
            </a:lvl9pPr>
          </a:lstStyle>
          <a:p>
            <a:r>
              <a:rPr lang="en-US" sz="1600" b="0" dirty="0">
                <a:solidFill>
                  <a:schemeClr val="bg1"/>
                </a:solidFill>
              </a:rPr>
              <a:t>Be confident that you are operating with</a:t>
            </a:r>
            <a:r>
              <a:rPr lang="en-US" sz="1600" dirty="0">
                <a:solidFill>
                  <a:schemeClr val="bg1"/>
                </a:solidFill>
              </a:rPr>
              <a:t> </a:t>
            </a:r>
            <a:r>
              <a:rPr lang="en-US" dirty="0">
                <a:solidFill>
                  <a:schemeClr val="bg1"/>
                </a:solidFill>
              </a:rPr>
              <a:t>maximum efficiency</a:t>
            </a:r>
            <a:endParaRPr lang="en-US" sz="1600" dirty="0">
              <a:solidFill>
                <a:schemeClr val="bg1"/>
              </a:solidFill>
            </a:endParaRPr>
          </a:p>
        </p:txBody>
      </p:sp>
    </p:spTree>
    <p:extLst>
      <p:ext uri="{BB962C8B-B14F-4D97-AF65-F5344CB8AC3E}">
        <p14:creationId xmlns:p14="http://schemas.microsoft.com/office/powerpoint/2010/main" val="572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_Standard_Metric_16x9_080117">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B08A"/>
      </a:hlink>
      <a:folHlink>
        <a:srgbClr val="01B08A"/>
      </a:folHlink>
    </a:clrScheme>
    <a:fontScheme name="HPE Standard">
      <a:majorFont>
        <a:latin typeface="MetricHPE Semibold"/>
        <a:ea typeface=""/>
        <a:cs typeface=""/>
      </a:majorFont>
      <a:minorFont>
        <a:latin typeface="MetricHP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noFill/>
        <a:ln w="190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57150">
          <a:solidFill>
            <a:schemeClr val="accent1"/>
          </a:solidFill>
          <a:miter lim="800000"/>
        </a:ln>
      </a:spPr>
      <a:bodyPr wrap="square" lIns="182880" tIns="182880" rIns="182880" bIns="182880" rtlCol="0">
        <a:noAutofit/>
      </a:bodyPr>
      <a:lstStyle>
        <a:defPPr>
          <a:lnSpc>
            <a:spcPct val="90000"/>
          </a:lnSpc>
          <a:spcBef>
            <a:spcPts val="400"/>
          </a:spcBef>
          <a:defRPr dirty="0"/>
        </a:defPPr>
      </a:lstStyle>
    </a:txDef>
  </a:objectDefaults>
  <a:extraClrSchemeLst/>
  <a:custClrLst>
    <a:custClr name="HPE Green">
      <a:srgbClr val="00B08A"/>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hpe-standard-16x9-white template  -  Read-Only" id="{F4C34436-1EDC-4CBB-9FF9-CA3DC7E2AABB}" vid="{D120DE73-85AE-4B1A-9BE4-D35B67D0FEF4}"/>
    </a:ext>
  </a:extLst>
</a:theme>
</file>

<file path=ppt/theme/theme2.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B08A"/>
      </a:hlink>
      <a:folHlink>
        <a:srgbClr val="01B08A"/>
      </a:folHlink>
    </a:clrScheme>
    <a:fontScheme name="HPE Standard">
      <a:majorFont>
        <a:latin typeface="MetricHPE Semibold"/>
        <a:ea typeface=""/>
        <a:cs typeface=""/>
      </a:majorFont>
      <a:minorFont>
        <a:latin typeface="MetricHP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0B08A"/>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B08A"/>
      </a:hlink>
      <a:folHlink>
        <a:srgbClr val="01B08A"/>
      </a:folHlink>
    </a:clrScheme>
    <a:fontScheme name="HPE Standard">
      <a:majorFont>
        <a:latin typeface="MetricHPE Semibold"/>
        <a:ea typeface=""/>
        <a:cs typeface=""/>
      </a:majorFont>
      <a:minorFont>
        <a:latin typeface="MetricHP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0B08A"/>
    </a:custClr>
    <a:custClr name="Medium Blue">
      <a:srgbClr val="32DAC8"/>
    </a:custClr>
    <a:custClr name="Light Gray">
      <a:srgbClr val="C6C9CA"/>
    </a:custClr>
    <a:custClr name="Dark Gray">
      <a:srgbClr val="808285"/>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D14926AB9C59A4F818B3B9F0C132BD9" ma:contentTypeVersion="9" ma:contentTypeDescription="Create a new document." ma:contentTypeScope="" ma:versionID="d9632ba15c66b55db6dc4deabb2930f2">
  <xsd:schema xmlns:xsd="http://www.w3.org/2001/XMLSchema" xmlns:xs="http://www.w3.org/2001/XMLSchema" xmlns:p="http://schemas.microsoft.com/office/2006/metadata/properties" xmlns:ns2="47c965e6-f383-42b2-b44e-7c6f769a4c35" xmlns:ns3="5fabe0f3-39bc-4180-9603-93689edef90d" targetNamespace="http://schemas.microsoft.com/office/2006/metadata/properties" ma:root="true" ma:fieldsID="28db5e9b199c630ce01fb978b6d55b4b" ns2:_="" ns3:_="">
    <xsd:import namespace="47c965e6-f383-42b2-b44e-7c6f769a4c35"/>
    <xsd:import namespace="5fabe0f3-39bc-4180-9603-93689edef90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c965e6-f383-42b2-b44e-7c6f769a4c3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abe0f3-39bc-4180-9603-93689edef90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F73F4D-81CA-4862-A6D8-2A04B386F286}">
  <ds:schemaRefs>
    <ds:schemaRef ds:uri="47c965e6-f383-42b2-b44e-7c6f769a4c35"/>
    <ds:schemaRef ds:uri="http://schemas.microsoft.com/office/2006/documentManagement/types"/>
    <ds:schemaRef ds:uri="5fabe0f3-39bc-4180-9603-93689edef90d"/>
    <ds:schemaRef ds:uri="http://purl.org/dc/elements/1.1/"/>
    <ds:schemaRef ds:uri="http://schemas.microsoft.com/office/2006/metadata/properties"/>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469D32CB-3632-4084-9F1F-58262E05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c965e6-f383-42b2-b44e-7c6f769a4c35"/>
    <ds:schemaRef ds:uri="5fabe0f3-39bc-4180-9603-93689edef9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1AEDD4-4ED3-4BDC-8528-D0BEE52F5E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398</TotalTime>
  <Words>6033</Words>
  <Application>Microsoft Office PowerPoint</Application>
  <PresentationFormat>Widescreen</PresentationFormat>
  <Paragraphs>806</Paragraphs>
  <Slides>39</Slides>
  <Notes>37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MetricHPE</vt:lpstr>
      <vt:lpstr>MetricHPE Light</vt:lpstr>
      <vt:lpstr>MetricHPE Black</vt:lpstr>
      <vt:lpstr>MetricHPE Semibold</vt:lpstr>
      <vt:lpstr>HPE_Standard_Metric_16x9_080117</vt:lpstr>
      <vt:lpstr>HPE GET MORE TOUR</vt:lpstr>
      <vt:lpstr>Registration Quiz  </vt:lpstr>
      <vt:lpstr>Agenda </vt:lpstr>
      <vt:lpstr>Objective  </vt:lpstr>
      <vt:lpstr>Address your customer’s workload challenges</vt:lpstr>
      <vt:lpstr>Customer Challenges &amp; Workloads</vt:lpstr>
      <vt:lpstr>Expected answers  </vt:lpstr>
      <vt:lpstr>HPE listened to our SMB customers</vt:lpstr>
      <vt:lpstr>The HPE approach</vt:lpstr>
      <vt:lpstr>What is HPE doing to help Channel Partners?</vt:lpstr>
      <vt:lpstr>HPE Small Business Solutions</vt:lpstr>
      <vt:lpstr>The right IT can help you achieve key business goals</vt:lpstr>
      <vt:lpstr>HPE Small Business Solutions</vt:lpstr>
      <vt:lpstr>Start with complete, validated hardware and software stacks</vt:lpstr>
      <vt:lpstr>HPE Small Business Solutions for Small Office Deployment</vt:lpstr>
      <vt:lpstr>HPE Small Business Solutions for Virtualization</vt:lpstr>
      <vt:lpstr>PowerPoint Presentation</vt:lpstr>
      <vt:lpstr>Small Office Deployment Demonstration</vt:lpstr>
      <vt:lpstr>Keep your customer’s business running</vt:lpstr>
      <vt:lpstr>HPE Small Business Solutions for Scalable Storage</vt:lpstr>
      <vt:lpstr>HPE Small Business Solutions for File and Backup</vt:lpstr>
      <vt:lpstr>HPE Small Business Solutions for High Availability Storage</vt:lpstr>
      <vt:lpstr>Match the cards</vt:lpstr>
      <vt:lpstr>Building a better IT experience</vt:lpstr>
      <vt:lpstr>HPE Intelligent Provisioning now with SMB Setup</vt:lpstr>
      <vt:lpstr>SMB Setup—automated server/OS deployment1</vt:lpstr>
      <vt:lpstr>HPE InfoSight for Servers</vt:lpstr>
      <vt:lpstr>HPE ILO5</vt:lpstr>
      <vt:lpstr>HPE Top Value</vt:lpstr>
      <vt:lpstr>The HPE TOP value OFFERS for Partners</vt:lpstr>
      <vt:lpstr>Beyond Foundation Care: HPE Pointnext portfolio</vt:lpstr>
      <vt:lpstr>A new experience in simple, affordable IT</vt:lpstr>
      <vt:lpstr>HPE Small Business Solutions and HPE Subscription—Better together</vt:lpstr>
      <vt:lpstr>Why Buy a MICROSOFT Reseller Option Kit? </vt:lpstr>
      <vt:lpstr>Customer Scenarios</vt:lpstr>
      <vt:lpstr>HPE Partner Tools</vt:lpstr>
      <vt:lpstr>Customer conversations</vt:lpstr>
      <vt:lpstr>Feedback </vt:lpstr>
      <vt:lpstr>Thank You</vt:lpstr>
    </vt:vector>
  </TitlesOfParts>
  <Company>Hewlett 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Legal guidelines for powerpoint presentations</dc:title>
  <dc:creator>Cappelossa, Cassio L (Lead Global Brand Identity)</dc:creator>
  <cp:lastModifiedBy>Andrea Fulop</cp:lastModifiedBy>
  <cp:revision>4</cp:revision>
  <dcterms:created xsi:type="dcterms:W3CDTF">2019-08-19T14:40:43Z</dcterms:created>
  <dcterms:modified xsi:type="dcterms:W3CDTF">2019-11-13T14:27:50Z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2289701</vt:lpwstr>
  </property>
  <property fmtid="{D5CDD505-2E9C-101B-9397-08002B2CF9AE}" pid="3" name="NXPowerLiteSettings">
    <vt:lpwstr>B74006B004C800</vt:lpwstr>
  </property>
  <property fmtid="{D5CDD505-2E9C-101B-9397-08002B2CF9AE}" pid="4" name="NXPowerLiteVersion">
    <vt:lpwstr>D6.0.7</vt:lpwstr>
  </property>
  <property fmtid="{D5CDD505-2E9C-101B-9397-08002B2CF9AE}" pid="5" name="ContentTypeId">
    <vt:lpwstr>0x0101004D14926AB9C59A4F818B3B9F0C132BD9</vt:lpwstr>
  </property>
</Properties>
</file>